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9" r:id="rId3"/>
    <p:sldId id="258" r:id="rId4"/>
    <p:sldId id="263" r:id="rId5"/>
    <p:sldId id="260" r:id="rId6"/>
    <p:sldId id="267" r:id="rId7"/>
    <p:sldId id="268" r:id="rId8"/>
    <p:sldId id="281" r:id="rId9"/>
    <p:sldId id="274" r:id="rId10"/>
    <p:sldId id="283" r:id="rId11"/>
    <p:sldId id="290" r:id="rId12"/>
    <p:sldId id="284" r:id="rId13"/>
    <p:sldId id="291" r:id="rId14"/>
    <p:sldId id="285" r:id="rId15"/>
    <p:sldId id="286" r:id="rId16"/>
    <p:sldId id="287" r:id="rId17"/>
    <p:sldId id="288" r:id="rId18"/>
    <p:sldId id="289" r:id="rId19"/>
    <p:sldId id="292" r:id="rId20"/>
    <p:sldId id="295" r:id="rId21"/>
    <p:sldId id="296" r:id="rId22"/>
    <p:sldId id="293" r:id="rId23"/>
    <p:sldId id="294" r:id="rId24"/>
    <p:sldId id="297" r:id="rId25"/>
    <p:sldId id="257" r:id="rId26"/>
    <p:sldId id="308" r:id="rId27"/>
    <p:sldId id="309" r:id="rId28"/>
    <p:sldId id="310" r:id="rId29"/>
    <p:sldId id="311" r:id="rId30"/>
    <p:sldId id="312" r:id="rId31"/>
    <p:sldId id="313" r:id="rId32"/>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D"/>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75" d="100"/>
          <a:sy n="75" d="100"/>
        </p:scale>
        <p:origin x="-516" y="1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5" name="Date Placeholder 3"/>
          <p:cNvSpPr>
            <a:spLocks noGrp="1"/>
          </p:cNvSpPr>
          <p:nvPr>
            <p:ph type="dt" sz="half" idx="10"/>
          </p:nvPr>
        </p:nvSpPr>
        <p:spPr/>
        <p:txBody>
          <a:bodyPr/>
          <a:lstStyle>
            <a:lvl1pPr>
              <a:defRPr/>
            </a:lvl1pPr>
          </a:lstStyle>
          <a:p>
            <a:pPr>
              <a:defRPr/>
            </a:pPr>
            <a:fld id="{3D94ABA3-14FB-4EF5-93DF-45D2542B3E60}" type="datetimeFigureOut">
              <a:rPr lang="ru-RU"/>
              <a:pPr>
                <a:defRPr/>
              </a:pPr>
              <a:t>09.12.2016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60CBCE23-AA5E-445A-8AA4-6950CA24D7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A8E46935-4932-4ABA-9B5D-CAB4713D0D2A}" type="datetimeFigureOut">
              <a:rPr lang="ru-RU"/>
              <a:pPr>
                <a:defRPr/>
              </a:pPr>
              <a:t>09.12.2016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BB43B47D-0D71-412D-A609-F779DD99B21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4"/>
          </p:nvPr>
        </p:nvSpPr>
        <p:spPr/>
        <p:txBody>
          <a:bodyPr/>
          <a:lstStyle>
            <a:lvl1pPr>
              <a:defRPr/>
            </a:lvl1pPr>
          </a:lstStyle>
          <a:p>
            <a:pPr>
              <a:defRPr/>
            </a:pPr>
            <a:fld id="{4F923466-DB7D-4975-BE28-64BF01297E8D}" type="datetimeFigureOut">
              <a:rPr lang="ru-RU"/>
              <a:pPr>
                <a:defRPr/>
              </a:pPr>
              <a:t>09.12.2016</a:t>
            </a:fld>
            <a:endParaRPr lang="ru-RU"/>
          </a:p>
        </p:txBody>
      </p:sp>
      <p:sp>
        <p:nvSpPr>
          <p:cNvPr id="9" name="Footer Placeholder 4"/>
          <p:cNvSpPr>
            <a:spLocks noGrp="1"/>
          </p:cNvSpPr>
          <p:nvPr>
            <p:ph type="ftr" sz="quarter" idx="15"/>
          </p:nvPr>
        </p:nvSpPr>
        <p:spPr/>
        <p:txBody>
          <a:bodyPr/>
          <a:lstStyle>
            <a:lvl1pPr>
              <a:defRPr/>
            </a:lvl1pPr>
          </a:lstStyle>
          <a:p>
            <a:pPr>
              <a:defRPr/>
            </a:pPr>
            <a:endParaRPr lang="ru-RU"/>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7F137835-CD4C-4B1B-A777-56E420187C10}"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15027B81-FA09-4DB0-A62B-092E6F67DFE3}" type="datetimeFigureOut">
              <a:rPr lang="ru-RU"/>
              <a:pPr>
                <a:defRPr/>
              </a:pPr>
              <a:t>09.12.2016</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79D5389F-0CDA-4522-A594-11B4BECBACFE}"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8" name="Date Placeholder 4"/>
          <p:cNvSpPr>
            <a:spLocks noGrp="1"/>
          </p:cNvSpPr>
          <p:nvPr>
            <p:ph type="dt" sz="half" idx="14"/>
          </p:nvPr>
        </p:nvSpPr>
        <p:spPr/>
        <p:txBody>
          <a:bodyPr/>
          <a:lstStyle>
            <a:lvl1pPr>
              <a:defRPr/>
            </a:lvl1pPr>
          </a:lstStyle>
          <a:p>
            <a:pPr>
              <a:defRPr/>
            </a:pPr>
            <a:fld id="{3DB01291-3E6D-4F22-85EF-C38B7DC8B29B}" type="datetimeFigureOut">
              <a:rPr lang="ru-RU"/>
              <a:pPr>
                <a:defRPr/>
              </a:pPr>
              <a:t>09.12.2016</a:t>
            </a:fld>
            <a:endParaRPr lang="ru-RU"/>
          </a:p>
        </p:txBody>
      </p:sp>
      <p:sp>
        <p:nvSpPr>
          <p:cNvPr id="9" name="Footer Placeholder 5"/>
          <p:cNvSpPr>
            <a:spLocks noGrp="1"/>
          </p:cNvSpPr>
          <p:nvPr>
            <p:ph type="ftr" sz="quarter" idx="15"/>
          </p:nvPr>
        </p:nvSpPr>
        <p:spPr/>
        <p:txBody>
          <a:bodyPr/>
          <a:lstStyle>
            <a:lvl1pPr>
              <a:defRPr/>
            </a:lvl1pPr>
          </a:lstStyle>
          <a:p>
            <a:pPr>
              <a:defRPr/>
            </a:pPr>
            <a:endParaRPr lang="ru-RU"/>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443C8398-DF17-43C9-AAF5-E23F1C134895}"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6" name="Date Placeholder 4"/>
          <p:cNvSpPr>
            <a:spLocks noGrp="1"/>
          </p:cNvSpPr>
          <p:nvPr>
            <p:ph type="dt" sz="half" idx="14"/>
          </p:nvPr>
        </p:nvSpPr>
        <p:spPr/>
        <p:txBody>
          <a:bodyPr/>
          <a:lstStyle>
            <a:lvl1pPr>
              <a:defRPr/>
            </a:lvl1pPr>
          </a:lstStyle>
          <a:p>
            <a:pPr>
              <a:defRPr/>
            </a:pPr>
            <a:fld id="{84356981-EF73-4B43-819D-ED4C515F382B}" type="datetimeFigureOut">
              <a:rPr lang="ru-RU"/>
              <a:pPr>
                <a:defRPr/>
              </a:pPr>
              <a:t>09.12.2016</a:t>
            </a:fld>
            <a:endParaRPr lang="ru-RU"/>
          </a:p>
        </p:txBody>
      </p:sp>
      <p:sp>
        <p:nvSpPr>
          <p:cNvPr id="7" name="Footer Placeholder 5"/>
          <p:cNvSpPr>
            <a:spLocks noGrp="1"/>
          </p:cNvSpPr>
          <p:nvPr>
            <p:ph type="ftr" sz="quarter" idx="15"/>
          </p:nvPr>
        </p:nvSpPr>
        <p:spPr/>
        <p:txBody>
          <a:bodyPr/>
          <a:lstStyle>
            <a:lvl1pPr>
              <a:defRPr/>
            </a:lvl1pPr>
          </a:lstStyle>
          <a:p>
            <a:pPr>
              <a:defRPr/>
            </a:pPr>
            <a:endParaRPr lang="ru-RU"/>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149A903B-18C5-431B-A243-00FA79BCA05B}"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4B7C3AA0-D6EC-4091-B391-74F5F9E6794B}" type="datetimeFigureOut">
              <a:rPr lang="ru-RU"/>
              <a:pPr>
                <a:defRPr/>
              </a:pPr>
              <a:t>09.12.2016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E1669DE5-2A7E-4D59-8FF9-E2DAC1F799CA}"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C2DBA1EB-AE19-42B5-AEC0-7B48FB62673B}" type="datetimeFigureOut">
              <a:rPr lang="ru-RU"/>
              <a:pPr>
                <a:defRPr/>
              </a:pPr>
              <a:t>09.12.2016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4019F9EF-A28D-480A-9AB6-21939C80FC5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C1EE3930-0578-4AA0-B4C9-45E852C99B64}" type="datetimeFigureOut">
              <a:rPr lang="ru-RU"/>
              <a:pPr>
                <a:defRPr/>
              </a:pPr>
              <a:t>09.12.2016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B163858-0C1B-468A-A686-DF24FC06F1A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30BC8781-D677-45E8-BB34-E48832A0E658}" type="datetimeFigureOut">
              <a:rPr lang="ru-RU"/>
              <a:pPr>
                <a:defRPr/>
              </a:pPr>
              <a:t>09.12.2016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5037EBF0-3CA9-4639-A89A-1530B930069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Date Placeholder 4"/>
          <p:cNvSpPr>
            <a:spLocks noGrp="1"/>
          </p:cNvSpPr>
          <p:nvPr>
            <p:ph type="dt" sz="half" idx="10"/>
          </p:nvPr>
        </p:nvSpPr>
        <p:spPr/>
        <p:txBody>
          <a:bodyPr/>
          <a:lstStyle>
            <a:lvl1pPr>
              <a:defRPr/>
            </a:lvl1pPr>
          </a:lstStyle>
          <a:p>
            <a:pPr>
              <a:defRPr/>
            </a:pPr>
            <a:fld id="{FC3BC55C-ED7E-47B3-99C1-9E60C6970327}" type="datetimeFigureOut">
              <a:rPr lang="ru-RU"/>
              <a:pPr>
                <a:defRPr/>
              </a:pPr>
              <a:t>09.12.2016</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F866D4DD-0CEA-4E04-BE59-107CEA948CF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10" name="Title 13"/>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6"/>
          <p:cNvSpPr>
            <a:spLocks noGrp="1"/>
          </p:cNvSpPr>
          <p:nvPr>
            <p:ph type="dt" sz="half" idx="10"/>
          </p:nvPr>
        </p:nvSpPr>
        <p:spPr/>
        <p:txBody>
          <a:bodyPr/>
          <a:lstStyle>
            <a:lvl1pPr>
              <a:defRPr/>
            </a:lvl1pPr>
          </a:lstStyle>
          <a:p>
            <a:pPr>
              <a:defRPr/>
            </a:pPr>
            <a:fld id="{5ADA32DC-0BCC-4823-9916-57D0A0EB93C6}" type="datetimeFigureOut">
              <a:rPr lang="ru-RU"/>
              <a:pPr>
                <a:defRPr/>
              </a:pPr>
              <a:t>09.12.2016</a:t>
            </a:fld>
            <a:endParaRPr lang="ru-RU"/>
          </a:p>
        </p:txBody>
      </p:sp>
      <p:sp>
        <p:nvSpPr>
          <p:cNvPr id="9" name="Footer Placeholder 7"/>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AF2FA29B-A1B9-415C-BD98-5247829A924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title"/>
          </p:nvPr>
        </p:nvSpPr>
        <p:spPr/>
        <p:txBody>
          <a:bodyPr/>
          <a:lstStyle/>
          <a:p>
            <a:r>
              <a:rPr lang="ru-RU" smtClean="0"/>
              <a:t>Образец заголовка</a:t>
            </a:r>
            <a:endParaRPr lang="en-US" dirty="0"/>
          </a:p>
        </p:txBody>
      </p:sp>
      <p:sp>
        <p:nvSpPr>
          <p:cNvPr id="4" name="Date Placeholder 2"/>
          <p:cNvSpPr>
            <a:spLocks noGrp="1"/>
          </p:cNvSpPr>
          <p:nvPr>
            <p:ph type="dt" sz="half" idx="10"/>
          </p:nvPr>
        </p:nvSpPr>
        <p:spPr/>
        <p:txBody>
          <a:bodyPr/>
          <a:lstStyle>
            <a:lvl1pPr>
              <a:defRPr/>
            </a:lvl1pPr>
          </a:lstStyle>
          <a:p>
            <a:pPr>
              <a:defRPr/>
            </a:pPr>
            <a:fld id="{2734D88B-B77A-4FDF-A688-7B9293589169}" type="datetimeFigureOut">
              <a:rPr lang="ru-RU"/>
              <a:pPr>
                <a:defRPr/>
              </a:pPr>
              <a:t>09.12.2016</a:t>
            </a:fld>
            <a:endParaRPr lang="ru-RU"/>
          </a:p>
        </p:txBody>
      </p:sp>
      <p:sp>
        <p:nvSpPr>
          <p:cNvPr id="5" name="Footer Placeholder 3"/>
          <p:cNvSpPr>
            <a:spLocks noGrp="1"/>
          </p:cNvSpPr>
          <p:nvPr>
            <p:ph type="ftr" sz="quarter" idx="11"/>
          </p:nvPr>
        </p:nvSpPr>
        <p:spPr/>
        <p:txBody>
          <a:bodyPr/>
          <a:lstStyle>
            <a:lvl1pPr>
              <a:defRPr/>
            </a:lvl1pPr>
          </a:lstStyle>
          <a:p>
            <a:pPr>
              <a:defRPr/>
            </a:pPr>
            <a:endParaRPr lang="ru-RU"/>
          </a:p>
        </p:txBody>
      </p:sp>
      <p:sp>
        <p:nvSpPr>
          <p:cNvPr id="6" name="Slide Number Placeholder 4"/>
          <p:cNvSpPr>
            <a:spLocks noGrp="1"/>
          </p:cNvSpPr>
          <p:nvPr>
            <p:ph type="sldNum" sz="quarter" idx="12"/>
          </p:nvPr>
        </p:nvSpPr>
        <p:spPr/>
        <p:txBody>
          <a:bodyPr/>
          <a:lstStyle>
            <a:lvl1pPr>
              <a:defRPr/>
            </a:lvl1pPr>
          </a:lstStyle>
          <a:p>
            <a:pPr>
              <a:defRPr/>
            </a:pPr>
            <a:fld id="{6C274E79-4C85-4E38-8E7F-63EB35D537A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3" name="Date Placeholder 1"/>
          <p:cNvSpPr>
            <a:spLocks noGrp="1"/>
          </p:cNvSpPr>
          <p:nvPr>
            <p:ph type="dt" sz="half" idx="10"/>
          </p:nvPr>
        </p:nvSpPr>
        <p:spPr/>
        <p:txBody>
          <a:bodyPr/>
          <a:lstStyle>
            <a:lvl1pPr>
              <a:defRPr/>
            </a:lvl1pPr>
          </a:lstStyle>
          <a:p>
            <a:pPr>
              <a:defRPr/>
            </a:pPr>
            <a:fld id="{03CF97AA-2855-49DE-929B-D11A8BBEBB95}" type="datetimeFigureOut">
              <a:rPr lang="ru-RU"/>
              <a:pPr>
                <a:defRPr/>
              </a:pPr>
              <a:t>09.12.2016</a:t>
            </a:fld>
            <a:endParaRPr lang="ru-RU"/>
          </a:p>
        </p:txBody>
      </p:sp>
      <p:sp>
        <p:nvSpPr>
          <p:cNvPr id="4" name="Footer Placeholder 2"/>
          <p:cNvSpPr>
            <a:spLocks noGrp="1"/>
          </p:cNvSpPr>
          <p:nvPr>
            <p:ph type="ftr" sz="quarter" idx="11"/>
          </p:nvPr>
        </p:nvSpPr>
        <p:spPr/>
        <p:txBody>
          <a:bodyPr/>
          <a:lstStyle>
            <a:lvl1pPr>
              <a:defRPr/>
            </a:lvl1pPr>
          </a:lstStyle>
          <a:p>
            <a:pPr>
              <a:defRPr/>
            </a:pPr>
            <a:endParaRPr lang="ru-RU"/>
          </a:p>
        </p:txBody>
      </p:sp>
      <p:sp>
        <p:nvSpPr>
          <p:cNvPr id="5" name="Slide Number Placeholder 3"/>
          <p:cNvSpPr>
            <a:spLocks noGrp="1"/>
          </p:cNvSpPr>
          <p:nvPr>
            <p:ph type="sldNum" sz="quarter" idx="12"/>
          </p:nvPr>
        </p:nvSpPr>
        <p:spPr/>
        <p:txBody>
          <a:bodyPr/>
          <a:lstStyle>
            <a:lvl1pPr>
              <a:defRPr/>
            </a:lvl1pPr>
          </a:lstStyle>
          <a:p>
            <a:pPr>
              <a:defRPr/>
            </a:pPr>
            <a:fld id="{A0B34AC6-ED5D-4A33-A155-47FB8DDFA9B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FF51005F-3264-40CE-9DA4-08C3767C9C75}" type="datetimeFigureOut">
              <a:rPr lang="ru-RU"/>
              <a:pPr>
                <a:defRPr/>
              </a:pPr>
              <a:t>09.12.2016</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a:lvl1pPr>
          </a:lstStyle>
          <a:p>
            <a:pPr>
              <a:defRPr/>
            </a:pPr>
            <a:fld id="{1E4D3CDD-1292-4E52-8BC6-4D062DED169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endParaRPr lang="ru-RU"/>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3519B6B3-5AF4-4DFE-B988-1502AD28CF8F}" type="datetimeFigureOut">
              <a:rPr lang="ru-RU"/>
              <a:pPr>
                <a:defRPr/>
              </a:pPr>
              <a:t>09.12.2016</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4D5A4ACC-13B8-4083-818D-C329D9CC0CB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endParaRPr lang="ru-RU"/>
            </a:p>
          </p:txBody>
        </p:sp>
        <p:sp>
          <p:nvSpPr>
            <p:cNvPr id="1047" name="Freeform 12"/>
            <p:cNvSpPr>
              <a:spLocks/>
            </p:cNvSpPr>
            <p:nvPr/>
          </p:nvSpPr>
          <p:spPr bwMode="auto">
            <a:xfrm>
              <a:off x="2597151" y="2779713"/>
              <a:ext cx="550863" cy="1978025"/>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endParaRPr lang="ru-RU"/>
            </a:p>
          </p:txBody>
        </p:sp>
        <p:sp>
          <p:nvSpPr>
            <p:cNvPr id="1048" name="Freeform 13"/>
            <p:cNvSpPr>
              <a:spLocks/>
            </p:cNvSpPr>
            <p:nvPr/>
          </p:nvSpPr>
          <p:spPr bwMode="auto">
            <a:xfrm>
              <a:off x="3175001" y="4730750"/>
              <a:ext cx="519113" cy="1209675"/>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endParaRPr lang="ru-RU"/>
            </a:p>
          </p:txBody>
        </p:sp>
        <p:sp>
          <p:nvSpPr>
            <p:cNvPr id="1049" name="Freeform 14"/>
            <p:cNvSpPr>
              <a:spLocks/>
            </p:cNvSpPr>
            <p:nvPr/>
          </p:nvSpPr>
          <p:spPr bwMode="auto">
            <a:xfrm>
              <a:off x="3305176" y="5630863"/>
              <a:ext cx="146050" cy="309563"/>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endParaRPr lang="ru-RU"/>
            </a:p>
          </p:txBody>
        </p:sp>
        <p:sp>
          <p:nvSpPr>
            <p:cNvPr id="1050" name="Freeform 15"/>
            <p:cNvSpPr>
              <a:spLocks/>
            </p:cNvSpPr>
            <p:nvPr/>
          </p:nvSpPr>
          <p:spPr bwMode="auto">
            <a:xfrm>
              <a:off x="2573338" y="2817813"/>
              <a:ext cx="700088" cy="2835275"/>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endParaRPr lang="ru-RU"/>
            </a:p>
          </p:txBody>
        </p:sp>
        <p:sp>
          <p:nvSpPr>
            <p:cNvPr id="1051" name="Freeform 16"/>
            <p:cNvSpPr>
              <a:spLocks/>
            </p:cNvSpPr>
            <p:nvPr/>
          </p:nvSpPr>
          <p:spPr bwMode="auto">
            <a:xfrm>
              <a:off x="2506663" y="285750"/>
              <a:ext cx="90488" cy="2493963"/>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endParaRPr lang="ru-RU"/>
            </a:p>
          </p:txBody>
        </p:sp>
        <p:sp>
          <p:nvSpPr>
            <p:cNvPr id="1052" name="Freeform 17"/>
            <p:cNvSpPr>
              <a:spLocks/>
            </p:cNvSpPr>
            <p:nvPr/>
          </p:nvSpPr>
          <p:spPr bwMode="auto">
            <a:xfrm>
              <a:off x="2554288" y="2598738"/>
              <a:ext cx="66675" cy="420688"/>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endParaRPr lang="ru-RU"/>
            </a:p>
          </p:txBody>
        </p:sp>
        <p:sp>
          <p:nvSpPr>
            <p:cNvPr id="1053" name="Freeform 18"/>
            <p:cNvSpPr>
              <a:spLocks/>
            </p:cNvSpPr>
            <p:nvPr/>
          </p:nvSpPr>
          <p:spPr bwMode="auto">
            <a:xfrm>
              <a:off x="3143251" y="4757738"/>
              <a:ext cx="161925" cy="873125"/>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endParaRPr lang="ru-RU"/>
            </a:p>
          </p:txBody>
        </p:sp>
        <p:sp>
          <p:nvSpPr>
            <p:cNvPr id="1054" name="Freeform 19"/>
            <p:cNvSpPr>
              <a:spLocks/>
            </p:cNvSpPr>
            <p:nvPr/>
          </p:nvSpPr>
          <p:spPr bwMode="auto">
            <a:xfrm>
              <a:off x="3148013" y="1282700"/>
              <a:ext cx="1768475" cy="3448050"/>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endParaRPr lang="ru-RU"/>
            </a:p>
          </p:txBody>
        </p:sp>
        <p:sp>
          <p:nvSpPr>
            <p:cNvPr id="1055" name="Freeform 20"/>
            <p:cNvSpPr>
              <a:spLocks/>
            </p:cNvSpPr>
            <p:nvPr/>
          </p:nvSpPr>
          <p:spPr bwMode="auto">
            <a:xfrm>
              <a:off x="3273426" y="5653088"/>
              <a:ext cx="138113" cy="287338"/>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endParaRPr lang="ru-RU"/>
            </a:p>
          </p:txBody>
        </p:sp>
        <p:sp>
          <p:nvSpPr>
            <p:cNvPr id="1056" name="Freeform 21"/>
            <p:cNvSpPr>
              <a:spLocks/>
            </p:cNvSpPr>
            <p:nvPr/>
          </p:nvSpPr>
          <p:spPr bwMode="auto">
            <a:xfrm>
              <a:off x="3143251" y="4656138"/>
              <a:ext cx="31750" cy="188913"/>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endParaRPr lang="ru-RU"/>
            </a:p>
          </p:txBody>
        </p:sp>
        <p:sp>
          <p:nvSpPr>
            <p:cNvPr id="1057" name="Freeform 22"/>
            <p:cNvSpPr>
              <a:spLocks/>
            </p:cNvSpPr>
            <p:nvPr/>
          </p:nvSpPr>
          <p:spPr bwMode="auto">
            <a:xfrm>
              <a:off x="3211513" y="5410200"/>
              <a:ext cx="203200" cy="530225"/>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endParaRPr lang="ru-RU"/>
            </a:p>
          </p:txBody>
        </p:sp>
      </p:grpSp>
      <p:grpSp>
        <p:nvGrpSpPr>
          <p:cNvPr id="1027" name="Group 9"/>
          <p:cNvGrpSpPr>
            <a:grpSpLocks/>
          </p:cNvGrpSpPr>
          <p:nvPr/>
        </p:nvGrpSpPr>
        <p:grpSpPr bwMode="auto">
          <a:xfrm>
            <a:off x="26988" y="0"/>
            <a:ext cx="2357437" cy="6853238"/>
            <a:chOff x="6627813" y="195454"/>
            <a:chExt cx="1952625" cy="5678297"/>
          </a:xfrm>
        </p:grpSpPr>
        <p:sp>
          <p:nvSpPr>
            <p:cNvPr id="1034" name="Freeform 27"/>
            <p:cNvSpPr>
              <a:spLocks/>
            </p:cNvSpPr>
            <p:nvPr/>
          </p:nvSpPr>
          <p:spPr bwMode="auto">
            <a:xfrm>
              <a:off x="6627813" y="195454"/>
              <a:ext cx="409575" cy="3646488"/>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endParaRPr lang="ru-RU"/>
            </a:p>
          </p:txBody>
        </p:sp>
        <p:sp>
          <p:nvSpPr>
            <p:cNvPr id="1035" name="Freeform 28"/>
            <p:cNvSpPr>
              <a:spLocks/>
            </p:cNvSpPr>
            <p:nvPr/>
          </p:nvSpPr>
          <p:spPr bwMode="auto">
            <a:xfrm>
              <a:off x="7061201" y="3771900"/>
              <a:ext cx="350838" cy="1309688"/>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endParaRPr lang="ru-RU"/>
            </a:p>
          </p:txBody>
        </p:sp>
        <p:sp>
          <p:nvSpPr>
            <p:cNvPr id="1036" name="Freeform 29"/>
            <p:cNvSpPr>
              <a:spLocks/>
            </p:cNvSpPr>
            <p:nvPr/>
          </p:nvSpPr>
          <p:spPr bwMode="auto">
            <a:xfrm>
              <a:off x="7439026" y="5053013"/>
              <a:ext cx="357188" cy="82073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endParaRPr lang="ru-RU"/>
            </a:p>
          </p:txBody>
        </p:sp>
        <p:sp>
          <p:nvSpPr>
            <p:cNvPr id="1037" name="Freeform 30"/>
            <p:cNvSpPr>
              <a:spLocks/>
            </p:cNvSpPr>
            <p:nvPr/>
          </p:nvSpPr>
          <p:spPr bwMode="auto">
            <a:xfrm>
              <a:off x="7037388" y="3811588"/>
              <a:ext cx="457200" cy="1852613"/>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endParaRPr lang="ru-RU"/>
            </a:p>
          </p:txBody>
        </p:sp>
        <p:sp>
          <p:nvSpPr>
            <p:cNvPr id="1038" name="Freeform 31"/>
            <p:cNvSpPr>
              <a:spLocks/>
            </p:cNvSpPr>
            <p:nvPr/>
          </p:nvSpPr>
          <p:spPr bwMode="auto">
            <a:xfrm>
              <a:off x="6992938" y="1263650"/>
              <a:ext cx="144463" cy="2508250"/>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endParaRPr lang="ru-RU"/>
            </a:p>
          </p:txBody>
        </p:sp>
        <p:sp>
          <p:nvSpPr>
            <p:cNvPr id="1039" name="Freeform 32"/>
            <p:cNvSpPr>
              <a:spLocks/>
            </p:cNvSpPr>
            <p:nvPr/>
          </p:nvSpPr>
          <p:spPr bwMode="auto">
            <a:xfrm>
              <a:off x="7526338" y="5640388"/>
              <a:ext cx="111125" cy="233363"/>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endParaRPr lang="ru-RU"/>
            </a:p>
          </p:txBody>
        </p:sp>
        <p:sp>
          <p:nvSpPr>
            <p:cNvPr id="1040" name="Freeform 33"/>
            <p:cNvSpPr>
              <a:spLocks/>
            </p:cNvSpPr>
            <p:nvPr/>
          </p:nvSpPr>
          <p:spPr bwMode="auto">
            <a:xfrm>
              <a:off x="7021513" y="3598863"/>
              <a:ext cx="68263" cy="423863"/>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endParaRPr lang="ru-RU"/>
            </a:p>
          </p:txBody>
        </p:sp>
        <p:sp>
          <p:nvSpPr>
            <p:cNvPr id="1041" name="Freeform 34"/>
            <p:cNvSpPr>
              <a:spLocks/>
            </p:cNvSpPr>
            <p:nvPr/>
          </p:nvSpPr>
          <p:spPr bwMode="auto">
            <a:xfrm>
              <a:off x="7412038" y="2801938"/>
              <a:ext cx="1168400" cy="2251075"/>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endParaRPr lang="ru-RU"/>
            </a:p>
          </p:txBody>
        </p:sp>
        <p:sp>
          <p:nvSpPr>
            <p:cNvPr id="1042" name="Freeform 35"/>
            <p:cNvSpPr>
              <a:spLocks/>
            </p:cNvSpPr>
            <p:nvPr/>
          </p:nvSpPr>
          <p:spPr bwMode="auto">
            <a:xfrm>
              <a:off x="7494588" y="5664200"/>
              <a:ext cx="100013" cy="209550"/>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endParaRPr lang="ru-RU"/>
            </a:p>
          </p:txBody>
        </p:sp>
        <p:sp>
          <p:nvSpPr>
            <p:cNvPr id="1043" name="Freeform 36"/>
            <p:cNvSpPr>
              <a:spLocks/>
            </p:cNvSpPr>
            <p:nvPr/>
          </p:nvSpPr>
          <p:spPr bwMode="auto">
            <a:xfrm>
              <a:off x="7412038" y="5081588"/>
              <a:ext cx="114300" cy="558800"/>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endParaRPr lang="ru-RU"/>
            </a:p>
          </p:txBody>
        </p:sp>
        <p:sp>
          <p:nvSpPr>
            <p:cNvPr id="1044" name="Freeform 37"/>
            <p:cNvSpPr>
              <a:spLocks/>
            </p:cNvSpPr>
            <p:nvPr/>
          </p:nvSpPr>
          <p:spPr bwMode="auto">
            <a:xfrm>
              <a:off x="7412038" y="4978400"/>
              <a:ext cx="31750" cy="188913"/>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endParaRPr lang="ru-RU"/>
            </a:p>
          </p:txBody>
        </p:sp>
        <p:sp>
          <p:nvSpPr>
            <p:cNvPr id="1045" name="Freeform 38"/>
            <p:cNvSpPr>
              <a:spLocks/>
            </p:cNvSpPr>
            <p:nvPr/>
          </p:nvSpPr>
          <p:spPr bwMode="auto">
            <a:xfrm>
              <a:off x="7439026" y="5434013"/>
              <a:ext cx="174625" cy="439738"/>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endParaRPr lang="ru-RU"/>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pPr>
              <a:defRPr/>
            </a:pPr>
            <a:fld id="{00907B11-82DA-42CB-939B-46F63502D6E2}" type="datetimeFigureOut">
              <a:rPr lang="ru-RU"/>
              <a:pPr>
                <a:defRPr/>
              </a:pPr>
              <a:t>09.12.2016</a:t>
            </a:fld>
            <a:endParaRPr lang="ru-RU"/>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smtClean="0">
                <a:solidFill>
                  <a:srgbClr val="FEFFFF"/>
                </a:solidFill>
                <a:latin typeface="+mn-lt"/>
                <a:cs typeface="+mn-cs"/>
              </a:defRPr>
            </a:lvl1pPr>
          </a:lstStyle>
          <a:p>
            <a:pPr>
              <a:defRPr/>
            </a:pPr>
            <a:fld id="{CF0D4D7F-9A27-4C23-8070-29C9FA7354C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itchFamily="34" charset="0"/>
        </a:defRPr>
      </a:lvl2pPr>
      <a:lvl3pPr algn="l" defTabSz="457200" rtl="0" fontAlgn="base">
        <a:spcBef>
          <a:spcPct val="0"/>
        </a:spcBef>
        <a:spcAft>
          <a:spcPct val="0"/>
        </a:spcAft>
        <a:defRPr sz="3600">
          <a:solidFill>
            <a:srgbClr val="262626"/>
          </a:solidFill>
          <a:latin typeface="Century Gothic" pitchFamily="34" charset="0"/>
        </a:defRPr>
      </a:lvl3pPr>
      <a:lvl4pPr algn="l" defTabSz="457200" rtl="0" fontAlgn="base">
        <a:spcBef>
          <a:spcPct val="0"/>
        </a:spcBef>
        <a:spcAft>
          <a:spcPct val="0"/>
        </a:spcAft>
        <a:defRPr sz="3600">
          <a:solidFill>
            <a:srgbClr val="262626"/>
          </a:solidFill>
          <a:latin typeface="Century Gothic" pitchFamily="34" charset="0"/>
        </a:defRPr>
      </a:lvl4pPr>
      <a:lvl5pPr algn="l" defTabSz="457200" rtl="0" fontAlgn="base">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u.wikipedia.org/wiki/%D0%98%D0%BD%D0%BA%D0%BB%D1%8E%D0%B7%D0%B8%D0%B2%D0%BD%D0%BE%D0%B5_%D0%BE%D0%B1%D1%80%D0%B0%D0%B7%D0%BE%D0%B2%D0%B0%D0%BD%D0%B8%D0%B5#cite_note-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syjournals.ru/edu_economy_wellbeing/issue/36287.shtml" TargetMode="External"/><Relationship Id="rId2" Type="http://schemas.openxmlformats.org/officeDocument/2006/relationships/hyperlink" Target="https://ru.wikipedia.org/wiki/%D0%98%D0%BD%D0%BA%D0%BB%D1%8E%D0%B7%D0%B8%D0%B2%D0%BD%D0%BE%D0%B5_%D0%BE%D0%B1%D1%80%D0%B0%D0%B7%D0%BE%D0%B2%D0%B0%D0%BD%D0%B8%D0%B5#cite_note-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nclusive-edu.ru/content/File/knigi/maket_7.pdf" TargetMode="External"/><Relationship Id="rId2" Type="http://schemas.openxmlformats.org/officeDocument/2006/relationships/hyperlink" Target="http://practic.childpsy.ru/document/detail.php?ID=22834" TargetMode="External"/><Relationship Id="rId1" Type="http://schemas.openxmlformats.org/officeDocument/2006/relationships/slideLayout" Target="../slideLayouts/slideLayout2.xml"/><Relationship Id="rId4" Type="http://schemas.openxmlformats.org/officeDocument/2006/relationships/hyperlink" Target="http://www.inclusive-edu.ru/content/File/knigi/maket_8.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practic.childpsy.ru/upload/iblock/954/pmpk-1.pdf" TargetMode="External"/><Relationship Id="rId7" Type="http://schemas.openxmlformats.org/officeDocument/2006/relationships/hyperlink" Target="http://practic.childpsy.ru/upload/iblock/220/pmpk-5.pdf" TargetMode="External"/><Relationship Id="rId2" Type="http://schemas.openxmlformats.org/officeDocument/2006/relationships/hyperlink" Target="http://practic.childpsy.ru/document/detail.php?ID=22834" TargetMode="External"/><Relationship Id="rId1" Type="http://schemas.openxmlformats.org/officeDocument/2006/relationships/slideLayout" Target="../slideLayouts/slideLayout2.xml"/><Relationship Id="rId6" Type="http://schemas.openxmlformats.org/officeDocument/2006/relationships/hyperlink" Target="http://practic.childpsy.ru/upload/iblock/c69/pmpk-4.pdf" TargetMode="External"/><Relationship Id="rId5" Type="http://schemas.openxmlformats.org/officeDocument/2006/relationships/hyperlink" Target="http://practic.childpsy.ru/upload/iblock/49f/pmpk-3.pdf" TargetMode="External"/><Relationship Id="rId4" Type="http://schemas.openxmlformats.org/officeDocument/2006/relationships/hyperlink" Target="http://practic.childpsy.ru/upload/iblock/a93/pmpk-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p:nvPr>
        </p:nvSpPr>
        <p:spPr>
          <a:xfrm>
            <a:off x="1719263" y="504825"/>
            <a:ext cx="10167937" cy="3429000"/>
          </a:xfrm>
        </p:spPr>
        <p:txBody>
          <a:bodyPr/>
          <a:lstStyle/>
          <a:p>
            <a:r>
              <a:rPr lang="ru-RU" sz="4400" smtClean="0"/>
              <a:t>Психолого-медико-педагогический консилиум на базе ОО: основы организации и содержание деятельности </a:t>
            </a:r>
          </a:p>
        </p:txBody>
      </p:sp>
      <p:sp>
        <p:nvSpPr>
          <p:cNvPr id="3" name="Подзаголовок 2"/>
          <p:cNvSpPr>
            <a:spLocks noGrp="1"/>
          </p:cNvSpPr>
          <p:nvPr>
            <p:ph type="subTitle" idx="1"/>
          </p:nvPr>
        </p:nvSpPr>
        <p:spPr>
          <a:xfrm>
            <a:off x="1425575" y="5240338"/>
            <a:ext cx="9339263" cy="1143000"/>
          </a:xfrm>
        </p:spPr>
        <p:txBody>
          <a:bodyPr rtlCol="0">
            <a:normAutofit lnSpcReduction="10000"/>
          </a:bodyPr>
          <a:lstStyle/>
          <a:p>
            <a:pPr algn="r" fontAlgn="auto">
              <a:spcAft>
                <a:spcPts val="0"/>
              </a:spcAft>
              <a:buFont typeface="Wingdings 3" charset="2"/>
              <a:buNone/>
              <a:defRPr/>
            </a:pPr>
            <a:endParaRPr lang="ru-RU" dirty="0" smtClean="0"/>
          </a:p>
          <a:p>
            <a:pPr algn="r" fontAlgn="auto">
              <a:spcAft>
                <a:spcPts val="0"/>
              </a:spcAft>
              <a:buFont typeface="Wingdings 3" charset="2"/>
              <a:buNone/>
              <a:defRPr/>
            </a:pPr>
            <a:endParaRPr lang="ru-RU" dirty="0"/>
          </a:p>
          <a:p>
            <a:pPr algn="r" fontAlgn="auto">
              <a:spcAft>
                <a:spcPts val="0"/>
              </a:spcAft>
              <a:buFont typeface="Wingdings 3" charset="2"/>
              <a:buNone/>
              <a:defRPr/>
            </a:pPr>
            <a:r>
              <a:rPr lang="ru-RU" dirty="0" smtClean="0"/>
              <a:t>Методист ГБУ ЦППМСП ЦДК Аникина Ирина Владимировна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p:nvPr>
        </p:nvSpPr>
        <p:spPr>
          <a:xfrm>
            <a:off x="1609725" y="0"/>
            <a:ext cx="9894888" cy="668338"/>
          </a:xfrm>
        </p:spPr>
        <p:txBody>
          <a:bodyPr/>
          <a:lstStyle/>
          <a:p>
            <a:r>
              <a:rPr lang="ru-RU" sz="2000" smtClean="0"/>
              <a:t>Приложение  2 лист 1</a:t>
            </a:r>
          </a:p>
        </p:txBody>
      </p:sp>
      <p:sp>
        <p:nvSpPr>
          <p:cNvPr id="3" name="Содержимое 2"/>
          <p:cNvSpPr>
            <a:spLocks noGrp="1"/>
          </p:cNvSpPr>
          <p:nvPr>
            <p:ph idx="1"/>
          </p:nvPr>
        </p:nvSpPr>
        <p:spPr>
          <a:xfrm>
            <a:off x="812800" y="327025"/>
            <a:ext cx="10131425" cy="6319838"/>
          </a:xfrm>
        </p:spPr>
        <p:txBody>
          <a:bodyPr rtlCol="0">
            <a:noAutofit/>
          </a:bodyPr>
          <a:lstStyle/>
          <a:p>
            <a:pPr fontAlgn="auto">
              <a:spcAft>
                <a:spcPts val="0"/>
              </a:spcAft>
              <a:buFont typeface="Wingdings 3" charset="2"/>
              <a:buChar char=""/>
              <a:defRPr/>
            </a:pPr>
            <a:r>
              <a:rPr lang="ru-RU" sz="1400" b="1" dirty="0" smtClean="0">
                <a:solidFill>
                  <a:schemeClr val="tx1">
                    <a:lumMod val="75000"/>
                    <a:lumOff val="25000"/>
                  </a:schemeClr>
                </a:solidFill>
              </a:rPr>
              <a:t>ПРИМЕРНОЕ ПОЛОЖЕНИЕ О ДЕЯТЕЛЬНОСТИ ПСИХОЛОГО-МЕДИКО-ПЕДАГОГИЧЕСКОГО КОНСИЛИУМА ОБРАЗОВАТЕЛЬНОЙ ОРГАНИЗАЦИИ</a:t>
            </a:r>
            <a:endParaRPr lang="ru-RU" sz="1400" dirty="0" smtClean="0">
              <a:solidFill>
                <a:schemeClr val="tx1">
                  <a:lumMod val="75000"/>
                  <a:lumOff val="25000"/>
                </a:schemeClr>
              </a:solidFill>
            </a:endParaRPr>
          </a:p>
          <a:p>
            <a:pPr fontAlgn="auto">
              <a:spcAft>
                <a:spcPts val="0"/>
              </a:spcAft>
              <a:buFont typeface="Wingdings 3" charset="2"/>
              <a:buChar char=""/>
              <a:defRPr/>
            </a:pPr>
            <a:r>
              <a:rPr lang="ru-RU" sz="1400" dirty="0" smtClean="0">
                <a:solidFill>
                  <a:schemeClr val="tx1">
                    <a:lumMod val="75000"/>
                    <a:lumOff val="25000"/>
                  </a:schemeClr>
                </a:solidFill>
              </a:rPr>
              <a:t> </a:t>
            </a:r>
            <a:r>
              <a:rPr lang="ru-RU" sz="1400" b="1" dirty="0" smtClean="0">
                <a:solidFill>
                  <a:schemeClr val="tx1">
                    <a:lumMod val="75000"/>
                    <a:lumOff val="25000"/>
                  </a:schemeClr>
                </a:solidFill>
              </a:rPr>
              <a:t>I. Общие положения</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1. Положение о </a:t>
            </a:r>
            <a:r>
              <a:rPr lang="ru-RU" sz="1400" dirty="0" err="1" smtClean="0">
                <a:solidFill>
                  <a:schemeClr val="tx1">
                    <a:lumMod val="75000"/>
                    <a:lumOff val="25000"/>
                  </a:schemeClr>
                </a:solidFill>
              </a:rPr>
              <a:t>психолого-медико-педагогическом</a:t>
            </a:r>
            <a:r>
              <a:rPr lang="ru-RU" sz="1400" dirty="0" smtClean="0">
                <a:solidFill>
                  <a:schemeClr val="tx1">
                    <a:lumMod val="75000"/>
                    <a:lumOff val="25000"/>
                  </a:schemeClr>
                </a:solidFill>
              </a:rPr>
              <a:t> консилиуме регламентирует деятельность психолого-медико-педагогического консилиума образовательной организации (далее - консилиум), по созданию и реализации специальных образовательных условий (далее - СОУ) для ребенка с ОВЗ, разработке и реализации индивидуальной программы сопровождения в рамках его обучения и воспитания в образовательной организации (далее - ОО) в соответствии с рекомендациями психолого-медико-педагогической комиссии (далее - ПМПК).</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2. Консилиум создается в целях комплексного психолого-медико-педагогического сопровождения детей с ОВЗ в соответствии с рекомендациями ПМПК: своевременного выявления детей, нуждающихся в создании СОУ; создания специальных образовательных условий в соответствии с заключением ПМПК; разработке и реализации  для них индивидуальной программы психолого-педагогического сопровождения.</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3. В своей деятельности консилиум руководствуется Законом об образовании, федеральным и региональным законодательством об обучении и воспитании детей с ОВЗ, в том числе, детей-инвалидов, локальными нормативными Актами, уставом организации, договорами между  ОО  и  родителями (законными  представителями) обучающегося/воспитанника, между ОО  и ПМПК, между ОО и другими организациями и учреждениям в рамках сетевого взаимодействия, настоящим Положением.</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4. Консилиум создается приказом директора организации независимо от ее организационно-правовой формы при наличии соответствующих специалистов. Комиссию возглавляет руководитель из числа административно-управленческого состава организации, назначаемый директором. </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5. Состав консилиума определяется для каждого конкретного случая психолого-медико-педагогического сопровождения ребенка с ОВЗ и утверждается руководителем организации. В состав консилиума входят: педагог-психолог, учитель-логопед, основной педагог, воспитатель, учителя-дефектологи (по соответствующему профилю: </a:t>
            </a:r>
            <a:r>
              <a:rPr lang="ru-RU" sz="1400" dirty="0" err="1" smtClean="0">
                <a:solidFill>
                  <a:schemeClr val="tx1">
                    <a:lumMod val="75000"/>
                    <a:lumOff val="25000"/>
                  </a:schemeClr>
                </a:solidFill>
              </a:rPr>
              <a:t>олигофренопедагог</a:t>
            </a:r>
            <a:r>
              <a:rPr lang="ru-RU" sz="1400" dirty="0" smtClean="0">
                <a:solidFill>
                  <a:schemeClr val="tx1">
                    <a:lumMod val="75000"/>
                    <a:lumOff val="25000"/>
                  </a:schemeClr>
                </a:solidFill>
              </a:rPr>
              <a:t>, тифлопедагог, сурдопедагог при их наличии в организации или работающие по договору), социальный педагог, другие специалисты и технические работники, включенные в обучение, воспитание, социализацию и сопровождение конкретного ребенка с ОВЗ. По решению руководителя консилиума в его состав включаются и другие специалисты и педагоги.</a:t>
            </a:r>
          </a:p>
          <a:p>
            <a:pPr fontAlgn="auto">
              <a:spcAft>
                <a:spcPts val="0"/>
              </a:spcAft>
              <a:buFont typeface="Wingdings 3" charset="2"/>
              <a:buChar char=""/>
              <a:defRPr/>
            </a:pPr>
            <a:endParaRPr lang="ru-RU" sz="14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1"/>
          <p:cNvSpPr>
            <a:spLocks noGrp="1"/>
          </p:cNvSpPr>
          <p:nvPr>
            <p:ph type="title"/>
          </p:nvPr>
        </p:nvSpPr>
        <p:spPr>
          <a:xfrm>
            <a:off x="1677988" y="0"/>
            <a:ext cx="9799637" cy="617538"/>
          </a:xfrm>
        </p:spPr>
        <p:txBody>
          <a:bodyPr/>
          <a:lstStyle/>
          <a:p>
            <a:r>
              <a:rPr lang="ru-RU" sz="2000" smtClean="0"/>
              <a:t>Приложение  2 лист 2</a:t>
            </a:r>
          </a:p>
        </p:txBody>
      </p:sp>
      <p:sp>
        <p:nvSpPr>
          <p:cNvPr id="3" name="Содержимое 2"/>
          <p:cNvSpPr>
            <a:spLocks noGrp="1"/>
          </p:cNvSpPr>
          <p:nvPr>
            <p:ph idx="1"/>
          </p:nvPr>
        </p:nvSpPr>
        <p:spPr>
          <a:xfrm>
            <a:off x="827088" y="349250"/>
            <a:ext cx="10247312" cy="6508750"/>
          </a:xfrm>
        </p:spPr>
        <p:txBody>
          <a:bodyPr rtlCol="0">
            <a:normAutofit fontScale="77500" lnSpcReduction="20000"/>
          </a:bodyPr>
          <a:lstStyle/>
          <a:p>
            <a:pPr marL="0" fontAlgn="auto">
              <a:spcBef>
                <a:spcPts val="0"/>
              </a:spcBef>
              <a:spcAft>
                <a:spcPts val="0"/>
              </a:spcAft>
              <a:buFont typeface="Wingdings 3" charset="2"/>
              <a:buChar char=""/>
              <a:defRPr/>
            </a:pPr>
            <a:r>
              <a:rPr lang="ru-RU" dirty="0" smtClean="0">
                <a:solidFill>
                  <a:schemeClr val="tx1">
                    <a:lumMod val="75000"/>
                    <a:lumOff val="25000"/>
                  </a:schemeClr>
                </a:solidFill>
              </a:rPr>
              <a:t>6. Информация о результатах обследования ребенка специалистами консилиума, особенностях коррекционно-развивающей работе, особенностях индивидуальной программы сопровождения, а также иная информация, связанная с особенностями ребенка с ОВЗ, спецификой деятельности специалистов консилиума по его сопровождению является конфиденциальной. Предоставление указанной информации без письменного согласия родителей (законных представителей) детей третьим лицам не допускается, за исключением случаев, предусмотренных законодательством Российской Федерации.</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 </a:t>
            </a:r>
            <a:r>
              <a:rPr lang="en-US" b="1" dirty="0" smtClean="0">
                <a:solidFill>
                  <a:schemeClr val="tx1">
                    <a:lumMod val="75000"/>
                    <a:lumOff val="25000"/>
                  </a:schemeClr>
                </a:solidFill>
              </a:rPr>
              <a:t>II</a:t>
            </a:r>
            <a:r>
              <a:rPr lang="ru-RU" b="1" dirty="0" smtClean="0">
                <a:solidFill>
                  <a:schemeClr val="tx1">
                    <a:lumMod val="75000"/>
                    <a:lumOff val="25000"/>
                  </a:schemeClr>
                </a:solidFill>
              </a:rPr>
              <a:t>. Основные задачи деятельности консилиума</a:t>
            </a:r>
            <a:endParaRPr lang="ru-RU" dirty="0" smtClean="0">
              <a:solidFill>
                <a:schemeClr val="tx1">
                  <a:lumMod val="75000"/>
                  <a:lumOff val="25000"/>
                </a:schemeClr>
              </a:solidFill>
            </a:endParaRPr>
          </a:p>
          <a:p>
            <a:pPr marL="0" fontAlgn="auto">
              <a:spcBef>
                <a:spcPts val="0"/>
              </a:spcBef>
              <a:spcAft>
                <a:spcPts val="0"/>
              </a:spcAft>
              <a:buFont typeface="Wingdings 3" charset="2"/>
              <a:buChar char=""/>
              <a:defRPr/>
            </a:pPr>
            <a:r>
              <a:rPr lang="ru-RU" dirty="0" smtClean="0">
                <a:solidFill>
                  <a:schemeClr val="tx1">
                    <a:lumMod val="75000"/>
                    <a:lumOff val="25000"/>
                  </a:schemeClr>
                </a:solidFill>
              </a:rPr>
              <a:t>7. Задачами деятельности консилиума является:</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Выявление детей, нуждающихся в создании СОУ, в том числе, оценка их резервных возможностей развития и рекомендации по направлению их на ПМПК для определения СОУ, формы получения образования, образовательной программы, которую ребенок может освоить, форм и методов психолого-медико-педагогической помощи, в том числе, коррекции нарушений развития и социальной адаптации на основе специальных педагогических подходов, созданию специальных условий для получения образования;</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Создание и реализация рекомендованных ПМПК СОУ для получения образования;</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Разработка и реализация специалистами консилиума программы психолого-педагогического сопровождения как компонента образовательной программы, рекомендованной ПМПК;</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Оценка эффективности реализации программы сопровождения, в том числе, психолого-педагогической коррекции  особенностей развития и социальной адаптации ребенка с ОВЗ в образовательной среде;</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Изменение при необходимости компонентов программы сопровождения, коррекция необходимых СОУ в соответствии с образовательными достижениями и особенностями психического развития ребенка с ОВЗ;</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Подготовка рекомендаций по необходимому изменению СОУ и программы психолого-педагогического сопровождения в соответствии с изменившимся состоянием ребенка и характером овладения  образовательной программой, рекомендованной ПМПК, рекомендаций родителям по повторному прохождению ПМПК;</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Подготовка и ведение документации, отражающей актуальное  развитие  ребенка,  динамику его состояния, уровень достигнутых образовательных компетенций, эффективность коррекционно-педагогической деятельности специалистов консилиума;</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Консультативная и просветительская работа с родителями, педагогическим коллективом ОО в отношении особенностей психического развития и образования ребенка с ОВЗ, характером его социальной адаптации в образовательной среде;</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Координация деятельности по </a:t>
            </a:r>
            <a:r>
              <a:rPr lang="ru-RU" dirty="0" err="1" smtClean="0">
                <a:solidFill>
                  <a:schemeClr val="tx1">
                    <a:lumMod val="75000"/>
                    <a:lumOff val="25000"/>
                  </a:schemeClr>
                </a:solidFill>
              </a:rPr>
              <a:t>психолого-медико-педагогическому</a:t>
            </a:r>
            <a:r>
              <a:rPr lang="ru-RU" dirty="0" smtClean="0">
                <a:solidFill>
                  <a:schemeClr val="tx1">
                    <a:lumMod val="75000"/>
                    <a:lumOff val="25000"/>
                  </a:schemeClr>
                </a:solidFill>
              </a:rPr>
              <a:t> сопровождению детей с ОВЗ с другими образовательными и иными организациями (в рамках сетевого взаимодействия), осуществляющими сопровождение и психолого-медико-педагогическую помощь детей с ОВЗ, получающих образование в данной организации;</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Организационно-методическая поддержка педагогического состава организации в отношении образования и социальной адаптации сопровождаемых детей с ОВЗ </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p:nvPr>
        </p:nvSpPr>
        <p:spPr>
          <a:xfrm>
            <a:off x="1665288" y="0"/>
            <a:ext cx="8910637" cy="673100"/>
          </a:xfrm>
        </p:spPr>
        <p:txBody>
          <a:bodyPr/>
          <a:lstStyle/>
          <a:p>
            <a:r>
              <a:rPr lang="ru-RU" sz="2000" smtClean="0"/>
              <a:t>Приложение  2 лист 3</a:t>
            </a:r>
          </a:p>
        </p:txBody>
      </p:sp>
      <p:sp>
        <p:nvSpPr>
          <p:cNvPr id="49154" name="Содержимое 2"/>
          <p:cNvSpPr>
            <a:spLocks noGrp="1"/>
          </p:cNvSpPr>
          <p:nvPr>
            <p:ph idx="1"/>
          </p:nvPr>
        </p:nvSpPr>
        <p:spPr>
          <a:xfrm>
            <a:off x="725488" y="261938"/>
            <a:ext cx="10306050" cy="6596062"/>
          </a:xfrm>
        </p:spPr>
        <p:txBody>
          <a:bodyPr/>
          <a:lstStyle/>
          <a:p>
            <a:r>
              <a:rPr lang="en-US" sz="1400" b="1" smtClean="0"/>
              <a:t>III</a:t>
            </a:r>
            <a:r>
              <a:rPr lang="ru-RU" sz="1400" b="1" smtClean="0"/>
              <a:t>. Регламент деятельности консилиума</a:t>
            </a:r>
            <a:endParaRPr lang="ru-RU" sz="1400" smtClean="0"/>
          </a:p>
          <a:p>
            <a:r>
              <a:rPr lang="ru-RU" sz="1400" smtClean="0"/>
              <a:t> 8. После периода адаптации детей, поступивших в образовательную организацию, проводится их скрининговое обследование с целью выявления детей, нуждающихся в организации для них СОУ, индивидуальной программе сопровождения и/или обучения по образовательной программе, рекомендованной ПМПК. Обследование проводится методами, не требующими согласия родителей на обследование (метод наблюдения и педагогического анкетирования).</a:t>
            </a:r>
          </a:p>
          <a:p>
            <a:r>
              <a:rPr lang="ru-RU" sz="1400" smtClean="0"/>
              <a:t>9. Скрининговое обследование проводится основным педагогом и психологом образовательной организации. По результатам скрининга проводится коллегиальное обсуждение специалистами консилиума, на котором принимается предварительное решение о возможной необходимости создания для некоторых детей СОУ, индивидуальной программы психолого-педагогического сопровождения и/или их обучения по образовательной программе, рекомендованной ПМПК. </a:t>
            </a:r>
          </a:p>
          <a:p>
            <a:r>
              <a:rPr lang="ru-RU" sz="1400" smtClean="0"/>
              <a:t>10. Родителям, дети которых, по мнению специалистов, нуждаются в организации СОУ, рекомендуется пройти территориальную ПМПК (ТПМПК) с целью уточнения необходимости создания для них СОУ, коррекции нарушений развития и социальной адаптации на основе специальных педагогических подходов, определение формы получения образования, образовательной программы, которую ребенок может освоить, форм и методов психолого-медико-педагогической помощи. </a:t>
            </a:r>
          </a:p>
          <a:p>
            <a:r>
              <a:rPr lang="ru-RU" sz="1400" smtClean="0"/>
              <a:t>При направлении ребенка на ПМПК копия коллегиального  заключения консилиума выдается родителям (законным представителям) на  руки или направляется по почте, копии заключений специалистов  направляются только по почте или сопровождаются представителем  консилиума. В другие учреждения и организации заключения специалистов  или коллегиальное заключение консилиума могут направляться только по  официальному запросу, либо в ситуации заключения соответствующего договора о взаимодействии.</a:t>
            </a:r>
          </a:p>
          <a:p>
            <a:r>
              <a:rPr lang="ru-RU" sz="1400" smtClean="0"/>
              <a:t>11. В случае несогласия родителей (законных представителей) с решением консилиума о необходимости прохождения ПМПК, отказом от направления ребенка на ПМПК, родители выражают свое мнение в письменной форме в соответствующем разделе протокола консилиума, а обучение и воспитание ребенка осуществляется по образовательной программе, которая реализуется в данной ОО в соответствии с федеральным государственным образовательным стандартом.</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Заголовок 1"/>
          <p:cNvSpPr>
            <a:spLocks noGrp="1"/>
          </p:cNvSpPr>
          <p:nvPr>
            <p:ph type="title"/>
          </p:nvPr>
        </p:nvSpPr>
        <p:spPr>
          <a:xfrm>
            <a:off x="1624013" y="0"/>
            <a:ext cx="8912225" cy="644525"/>
          </a:xfrm>
        </p:spPr>
        <p:txBody>
          <a:bodyPr/>
          <a:lstStyle/>
          <a:p>
            <a:r>
              <a:rPr lang="ru-RU" sz="2000" smtClean="0"/>
              <a:t>Приложение  2 лист 4</a:t>
            </a:r>
          </a:p>
        </p:txBody>
      </p:sp>
      <p:sp>
        <p:nvSpPr>
          <p:cNvPr id="3" name="Содержимое 2"/>
          <p:cNvSpPr>
            <a:spLocks noGrp="1"/>
          </p:cNvSpPr>
          <p:nvPr>
            <p:ph idx="1"/>
          </p:nvPr>
        </p:nvSpPr>
        <p:spPr>
          <a:xfrm>
            <a:off x="798513" y="595313"/>
            <a:ext cx="10261600" cy="5864225"/>
          </a:xfrm>
        </p:spPr>
        <p:txBody>
          <a:bodyPr rtlCol="0">
            <a:normAutofit fontScale="77500" lnSpcReduction="20000"/>
          </a:bodyPr>
          <a:lstStyle/>
          <a:p>
            <a:pPr fontAlgn="auto">
              <a:spcAft>
                <a:spcPts val="0"/>
              </a:spcAft>
              <a:buFont typeface="Wingdings 3" charset="2"/>
              <a:buChar char=""/>
              <a:defRPr/>
            </a:pPr>
            <a:r>
              <a:rPr lang="ru-RU" dirty="0" smtClean="0">
                <a:solidFill>
                  <a:schemeClr val="tx1">
                    <a:lumMod val="75000"/>
                    <a:lumOff val="25000"/>
                  </a:schemeClr>
                </a:solidFill>
              </a:rPr>
              <a:t>12. В ситуации прохождения ребенком ПМПК (в период не ранее одного календарный год до момента поступления в ОО) и получением ОО его заключения об особенностях ребенка, с соответствующими рекомендациями по созданию СОУ каждым специалистом консилиума проводится углубленное обследование ребенка с целью уточнения и конкретизации рекомендаций ПМПК по созданию СОУ и разработки психолого-педагогической программы сопровождения.</a:t>
            </a:r>
          </a:p>
          <a:p>
            <a:pPr fontAlgn="auto">
              <a:spcAft>
                <a:spcPts val="0"/>
              </a:spcAft>
              <a:buFont typeface="Wingdings 3" charset="2"/>
              <a:buChar char=""/>
              <a:defRPr/>
            </a:pPr>
            <a:r>
              <a:rPr lang="ru-RU" dirty="0" smtClean="0">
                <a:solidFill>
                  <a:schemeClr val="tx1">
                    <a:lumMod val="75000"/>
                    <a:lumOff val="25000"/>
                  </a:schemeClr>
                </a:solidFill>
              </a:rPr>
              <a:t>13. По результатам обследований специалистов проводится коллегиальное заседание консилиума, на котором определяется и конкретизируется весь комплекс условий обучения и воспитания ребенка с ОВЗ. В ходе обсуждения результатов обследования ребенка специалистами консилиума ведется протокол, в котором указываются краткие сведения об истории развития ребенка, о специалистах консилиума, перечень документов, представленных на консилиум, результаты углубленного обследования ребенка специалистами, выводы специалистов, особые мнения специалистов (при наличии).</a:t>
            </a:r>
          </a:p>
          <a:p>
            <a:pPr fontAlgn="auto">
              <a:spcAft>
                <a:spcPts val="0"/>
              </a:spcAft>
              <a:buFont typeface="Wingdings 3" charset="2"/>
              <a:buChar char=""/>
              <a:defRPr/>
            </a:pPr>
            <a:r>
              <a:rPr lang="ru-RU" dirty="0" smtClean="0">
                <a:solidFill>
                  <a:schemeClr val="tx1">
                    <a:lumMod val="75000"/>
                    <a:lumOff val="25000"/>
                  </a:schemeClr>
                </a:solidFill>
              </a:rPr>
              <a:t>14. Итогом коллегиального заседания является заключение консилиума, в котором конкретизируются пакет СОУ и программа психолого-педагогического сопровождения ребенка на определенный период реализации образовательной программы, рекомендованной ПМПК.</a:t>
            </a:r>
          </a:p>
          <a:p>
            <a:pPr fontAlgn="auto">
              <a:spcAft>
                <a:spcPts val="0"/>
              </a:spcAft>
              <a:buFont typeface="Wingdings 3" charset="2"/>
              <a:buChar char=""/>
              <a:defRPr/>
            </a:pPr>
            <a:endParaRPr lang="ru-RU" dirty="0" smtClean="0">
              <a:solidFill>
                <a:schemeClr val="tx1">
                  <a:lumMod val="75000"/>
                  <a:lumOff val="25000"/>
                </a:schemeClr>
              </a:solidFill>
            </a:endParaRPr>
          </a:p>
          <a:p>
            <a:pPr fontAlgn="auto">
              <a:spcAft>
                <a:spcPts val="0"/>
              </a:spcAft>
              <a:buFont typeface="Wingdings 3" charset="2"/>
              <a:buChar char=""/>
              <a:defRPr/>
            </a:pPr>
            <a:r>
              <a:rPr lang="ru-RU" dirty="0" smtClean="0">
                <a:solidFill>
                  <a:schemeClr val="tx1">
                    <a:lumMod val="75000"/>
                    <a:lumOff val="25000"/>
                  </a:schemeClr>
                </a:solidFill>
              </a:rPr>
              <a:t>15. Протокол и заключение консилиума оформляются в день коллегиального обсуждения, подписываются специалистами консилиума, проводившими обследование, и руководителем консилиума (лицом, исполняющим его обязанности). Родители (законные представители) ребенка с ОВЗ, подписывают протокол и заключение консилиума, отмечая свое согласие или несогласие с заключением консилиума.</a:t>
            </a:r>
          </a:p>
          <a:p>
            <a:pPr fontAlgn="auto">
              <a:spcAft>
                <a:spcPts val="0"/>
              </a:spcAft>
              <a:buFont typeface="Wingdings 3" charset="2"/>
              <a:buChar char=""/>
              <a:defRPr/>
            </a:pPr>
            <a:r>
              <a:rPr lang="ru-RU" dirty="0" smtClean="0">
                <a:solidFill>
                  <a:schemeClr val="tx1">
                    <a:lumMod val="75000"/>
                    <a:lumOff val="25000"/>
                  </a:schemeClr>
                </a:solidFill>
              </a:rPr>
              <a:t>16. В течение 5 рабочих дней программа психолого-педагогического сопровождения детализируется каждым специалистом консилиума, принимающим участие в комплексном сопровождении ребенка, согласовывается с родителями, с руководителем консилиума и руководителем ОО  и подписывается ими. </a:t>
            </a:r>
          </a:p>
          <a:p>
            <a:pPr fontAlgn="auto">
              <a:spcAft>
                <a:spcPts val="0"/>
              </a:spcAft>
              <a:buFont typeface="Wingdings 3" charset="2"/>
              <a:buChar char=""/>
              <a:defRPr/>
            </a:pPr>
            <a:r>
              <a:rPr lang="ru-RU" dirty="0" smtClean="0">
                <a:solidFill>
                  <a:schemeClr val="tx1">
                    <a:lumMod val="75000"/>
                    <a:lumOff val="25000"/>
                  </a:schemeClr>
                </a:solidFill>
              </a:rPr>
              <a:t>17. В случае несогласия родителей (законных представителей) с заключением консилиума об предлагаемых СОУ и программой психолого-педагогического сопровождения, направлениями деятельности специалистов, разработанных в соответствии с особенностями ребенка с ОВЗ, определенными специалистами консилиума и с рекомендациями ПМПК, обучение и воспитание ребенка осуществляется по той образовательной программе, которая реализуется в данной ОО в соответствии с федеральным государственным образовательным стандартом.</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Заголовок 1"/>
          <p:cNvSpPr>
            <a:spLocks noGrp="1"/>
          </p:cNvSpPr>
          <p:nvPr>
            <p:ph type="title"/>
          </p:nvPr>
        </p:nvSpPr>
        <p:spPr>
          <a:xfrm>
            <a:off x="1609725" y="0"/>
            <a:ext cx="8912225" cy="522288"/>
          </a:xfrm>
        </p:spPr>
        <p:txBody>
          <a:bodyPr/>
          <a:lstStyle/>
          <a:p>
            <a:r>
              <a:rPr lang="ru-RU" sz="2000" smtClean="0"/>
              <a:t>Приложение  2 лист 5</a:t>
            </a:r>
          </a:p>
        </p:txBody>
      </p:sp>
      <p:sp>
        <p:nvSpPr>
          <p:cNvPr id="3" name="Содержимое 2"/>
          <p:cNvSpPr>
            <a:spLocks noGrp="1"/>
          </p:cNvSpPr>
          <p:nvPr>
            <p:ph idx="1"/>
          </p:nvPr>
        </p:nvSpPr>
        <p:spPr>
          <a:xfrm>
            <a:off x="739775" y="290513"/>
            <a:ext cx="10015538" cy="6372225"/>
          </a:xfrm>
        </p:spPr>
        <p:txBody>
          <a:bodyPr rtlCol="0">
            <a:normAutofit fontScale="77500" lnSpcReduction="20000"/>
          </a:bodyPr>
          <a:lstStyle/>
          <a:p>
            <a:pPr fontAlgn="auto">
              <a:spcAft>
                <a:spcPts val="0"/>
              </a:spcAft>
              <a:buFont typeface="Wingdings 3" charset="2"/>
              <a:buChar char=""/>
              <a:defRPr/>
            </a:pPr>
            <a:r>
              <a:rPr lang="ru-RU" dirty="0" smtClean="0">
                <a:solidFill>
                  <a:schemeClr val="tx1">
                    <a:lumMod val="75000"/>
                    <a:lumOff val="25000"/>
                  </a:schemeClr>
                </a:solidFill>
              </a:rPr>
              <a:t>18. В конце периода, на который были конкретизированы СОУ, </a:t>
            </a:r>
            <a:r>
              <a:rPr lang="ru-RU" dirty="0" err="1" smtClean="0">
                <a:solidFill>
                  <a:schemeClr val="tx1">
                    <a:lumMod val="75000"/>
                    <a:lumOff val="25000"/>
                  </a:schemeClr>
                </a:solidFill>
              </a:rPr>
              <a:t>реализововаласт</a:t>
            </a:r>
            <a:r>
              <a:rPr lang="ru-RU" dirty="0" smtClean="0">
                <a:solidFill>
                  <a:schemeClr val="tx1">
                    <a:lumMod val="75000"/>
                    <a:lumOff val="25000"/>
                  </a:schemeClr>
                </a:solidFill>
              </a:rPr>
              <a:t> образовательная программа, рекомендованная ПМПК и программа психолого-педагогического сопровождения ребенка с ОВЗ, проводится </a:t>
            </a:r>
            <a:r>
              <a:rPr lang="ru-RU" dirty="0" err="1" smtClean="0">
                <a:solidFill>
                  <a:schemeClr val="tx1">
                    <a:lumMod val="75000"/>
                    <a:lumOff val="25000"/>
                  </a:schemeClr>
                </a:solidFill>
              </a:rPr>
              <a:t>консилиумная</a:t>
            </a:r>
            <a:r>
              <a:rPr lang="ru-RU" dirty="0" smtClean="0">
                <a:solidFill>
                  <a:schemeClr val="tx1">
                    <a:lumMod val="75000"/>
                    <a:lumOff val="25000"/>
                  </a:schemeClr>
                </a:solidFill>
              </a:rPr>
              <a:t> сессия, основной задачей которого является оценка эффективности деятельности специалистов сопровождения, включая реализацию пакета СОУ. Последовательность и содержание </a:t>
            </a:r>
            <a:r>
              <a:rPr lang="ru-RU" dirty="0" err="1" smtClean="0">
                <a:solidFill>
                  <a:schemeClr val="tx1">
                    <a:lumMod val="75000"/>
                    <a:lumOff val="25000"/>
                  </a:schemeClr>
                </a:solidFill>
              </a:rPr>
              <a:t>консилиумной</a:t>
            </a:r>
            <a:r>
              <a:rPr lang="ru-RU" dirty="0" smtClean="0">
                <a:solidFill>
                  <a:schemeClr val="tx1">
                    <a:lumMod val="75000"/>
                    <a:lumOff val="25000"/>
                  </a:schemeClr>
                </a:solidFill>
              </a:rPr>
              <a:t> деятельности аналогичны </a:t>
            </a:r>
            <a:r>
              <a:rPr lang="ru-RU" dirty="0" err="1" smtClean="0">
                <a:solidFill>
                  <a:schemeClr val="tx1">
                    <a:lumMod val="75000"/>
                    <a:lumOff val="25000"/>
                  </a:schemeClr>
                </a:solidFill>
              </a:rPr>
              <a:t>пп</a:t>
            </a:r>
            <a:r>
              <a:rPr lang="ru-RU" dirty="0" smtClean="0">
                <a:solidFill>
                  <a:schemeClr val="tx1">
                    <a:lumMod val="75000"/>
                    <a:lumOff val="25000"/>
                  </a:schemeClr>
                </a:solidFill>
              </a:rPr>
              <a:t>. 12-15. </a:t>
            </a:r>
          </a:p>
          <a:p>
            <a:pPr fontAlgn="auto">
              <a:spcAft>
                <a:spcPts val="0"/>
              </a:spcAft>
              <a:buFont typeface="Wingdings 3" charset="2"/>
              <a:buChar char=""/>
              <a:defRPr/>
            </a:pPr>
            <a:r>
              <a:rPr lang="ru-RU" dirty="0" smtClean="0">
                <a:solidFill>
                  <a:schemeClr val="tx1">
                    <a:lumMod val="75000"/>
                    <a:lumOff val="25000"/>
                  </a:schemeClr>
                </a:solidFill>
              </a:rPr>
              <a:t>Итогом  деятельности консилиума на этом этапе является заключение, в котором обосновывается необходимость продолжения обучения ребенка по образовательной программе рекомендованной ПМПК и ее </a:t>
            </a:r>
            <a:r>
              <a:rPr lang="ru-RU" dirty="0" err="1" smtClean="0">
                <a:solidFill>
                  <a:schemeClr val="tx1">
                    <a:lumMod val="75000"/>
                    <a:lumOff val="25000"/>
                  </a:schemeClr>
                </a:solidFill>
              </a:rPr>
              <a:t>индвидуализации</a:t>
            </a:r>
            <a:r>
              <a:rPr lang="ru-RU" dirty="0" smtClean="0">
                <a:solidFill>
                  <a:schemeClr val="tx1">
                    <a:lumMod val="75000"/>
                    <a:lumOff val="25000"/>
                  </a:schemeClr>
                </a:solidFill>
              </a:rPr>
              <a:t> в соответствии с возможностями ребенка, процесса психолого-педагогического сопровождения ребенка с ОВЗ, необходимая корректировка программы сопровождения, компонентов деятельности специалистов, определяется следующий период обучения и воспитания ребенка в соответствии с измененными компонентами образовательной программы.</a:t>
            </a:r>
          </a:p>
          <a:p>
            <a:pPr fontAlgn="auto">
              <a:spcAft>
                <a:spcPts val="0"/>
              </a:spcAft>
              <a:buFont typeface="Wingdings 3" charset="2"/>
              <a:buChar char=""/>
              <a:defRPr/>
            </a:pPr>
            <a:r>
              <a:rPr lang="ru-RU" dirty="0" smtClean="0">
                <a:solidFill>
                  <a:schemeClr val="tx1">
                    <a:lumMod val="75000"/>
                    <a:lumOff val="25000"/>
                  </a:schemeClr>
                </a:solidFill>
              </a:rPr>
              <a:t>19. Уточненная индивидуализированная образовательная программа, программа психолого-педагогического сопровождения, включая программы коррекционной деятельности специалистов, продолжительность периода сопровождения согласовываются с родителями, с руководителем консилиума и руководителем ОО  и подписывается ими.</a:t>
            </a:r>
          </a:p>
          <a:p>
            <a:pPr fontAlgn="auto">
              <a:spcAft>
                <a:spcPts val="0"/>
              </a:spcAft>
              <a:buFont typeface="Wingdings 3" charset="2"/>
              <a:buChar char=""/>
              <a:defRPr/>
            </a:pPr>
            <a:r>
              <a:rPr lang="ru-RU" dirty="0" smtClean="0">
                <a:solidFill>
                  <a:schemeClr val="tx1">
                    <a:lumMod val="75000"/>
                    <a:lumOff val="25000"/>
                  </a:schemeClr>
                </a:solidFill>
              </a:rPr>
              <a:t>20. В ситуации, когда эффективность реализации образовательной программы, рекомендованной ПМПК, ее индивидуализации в соответствии с возможностями ребенка, программы психолого-педагогического сопровождения ребенка с ОВЗ и эффективность деятельности специалистов минимальны, отсутствуют или имеют негативную направленность, а состояние ребенка ухудшается, эффективность реализации образовательной программы, рекомендованной ПМПК, не соответствует имеющимся образовательным критериям или имеет негативную направленность для развития ребенка, консилиумом может быть принято решение о необходимости повторного прохождения ПМПК с целью изменения пакета СОУ, коррекции нарушений развития и социальной адаптации на основе специальных педагогических подходов, определение формы получения образования, образовательной программы, которую ребенок сможет освоить при подобном изменении своего состояния, форм и методов необходимой в данной ситуации психолого-медико-педагогической помощи.</a:t>
            </a:r>
          </a:p>
          <a:p>
            <a:pPr fontAlgn="auto">
              <a:spcAft>
                <a:spcPts val="0"/>
              </a:spcAft>
              <a:buFont typeface="Wingdings 3" charset="2"/>
              <a:buChar char=""/>
              <a:defRPr/>
            </a:pPr>
            <a:r>
              <a:rPr lang="ru-RU" dirty="0" smtClean="0">
                <a:solidFill>
                  <a:schemeClr val="tx1">
                    <a:lumMod val="75000"/>
                    <a:lumOff val="25000"/>
                  </a:schemeClr>
                </a:solidFill>
              </a:rPr>
              <a:t>21. Заключение о необходимости изменения в целом образовательной траектории и его компонентов подписывается специалистами консилиума, проводившими обследование, и руководителем консилиума (лицом, исполняющим его обязанности).</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Заголовок 1"/>
          <p:cNvSpPr>
            <a:spLocks noGrp="1"/>
          </p:cNvSpPr>
          <p:nvPr>
            <p:ph type="title"/>
          </p:nvPr>
        </p:nvSpPr>
        <p:spPr>
          <a:xfrm>
            <a:off x="1570038" y="0"/>
            <a:ext cx="8910637" cy="673100"/>
          </a:xfrm>
        </p:spPr>
        <p:txBody>
          <a:bodyPr/>
          <a:lstStyle/>
          <a:p>
            <a:r>
              <a:rPr lang="ru-RU" sz="2000" smtClean="0"/>
              <a:t>Приложение  2 лист 6</a:t>
            </a:r>
          </a:p>
        </p:txBody>
      </p:sp>
      <p:sp>
        <p:nvSpPr>
          <p:cNvPr id="3" name="Содержимое 2"/>
          <p:cNvSpPr>
            <a:spLocks noGrp="1"/>
          </p:cNvSpPr>
          <p:nvPr>
            <p:ph idx="1"/>
          </p:nvPr>
        </p:nvSpPr>
        <p:spPr>
          <a:xfrm>
            <a:off x="885825" y="368300"/>
            <a:ext cx="9723438" cy="5857875"/>
          </a:xfrm>
        </p:spPr>
        <p:txBody>
          <a:bodyPr rtlCol="0">
            <a:normAutofit fontScale="85000" lnSpcReduction="20000"/>
          </a:bodyPr>
          <a:lstStyle/>
          <a:p>
            <a:pPr fontAlgn="auto">
              <a:spcAft>
                <a:spcPts val="0"/>
              </a:spcAft>
              <a:buFont typeface="Wingdings 3" charset="2"/>
              <a:buChar char=""/>
              <a:defRPr/>
            </a:pPr>
            <a:r>
              <a:rPr lang="ru-RU" dirty="0" smtClean="0">
                <a:solidFill>
                  <a:schemeClr val="tx1">
                    <a:lumMod val="75000"/>
                    <a:lumOff val="25000"/>
                  </a:schemeClr>
                </a:solidFill>
              </a:rPr>
              <a:t>21. Заключение о необходимости изменения в целом образовательной траектории и его компонентов подписывается специалистами консилиума, проводившими обследование, и руководителем консилиума (лицом, исполняющим его обязанности). Родители (законные представители) ребенка с ОВЗ, подписывают заключение консилиума, отмечая свое согласие или несогласие с ним.</a:t>
            </a:r>
          </a:p>
          <a:p>
            <a:pPr fontAlgn="auto">
              <a:spcAft>
                <a:spcPts val="0"/>
              </a:spcAft>
              <a:buFont typeface="Wingdings 3" charset="2"/>
              <a:buChar char=""/>
              <a:defRPr/>
            </a:pPr>
            <a:r>
              <a:rPr lang="ru-RU" dirty="0" smtClean="0">
                <a:solidFill>
                  <a:schemeClr val="tx1">
                    <a:lumMod val="75000"/>
                    <a:lumOff val="25000"/>
                  </a:schemeClr>
                </a:solidFill>
              </a:rPr>
              <a:t>22. Заключение консилиума носит для родителей (законных представителей) детей рекомендательный характер.</a:t>
            </a:r>
          </a:p>
          <a:p>
            <a:pPr fontAlgn="auto">
              <a:spcAft>
                <a:spcPts val="0"/>
              </a:spcAft>
              <a:buFont typeface="Wingdings 3" charset="2"/>
              <a:buChar char=""/>
              <a:defRPr/>
            </a:pPr>
            <a:r>
              <a:rPr lang="ru-RU" dirty="0" smtClean="0">
                <a:solidFill>
                  <a:schemeClr val="tx1">
                    <a:lumMod val="75000"/>
                    <a:lumOff val="25000"/>
                  </a:schemeClr>
                </a:solidFill>
              </a:rPr>
              <a:t>23. Консилиумом ведется следующая документация:</a:t>
            </a:r>
          </a:p>
          <a:p>
            <a:pPr fontAlgn="auto">
              <a:spcAft>
                <a:spcPts val="0"/>
              </a:spcAft>
              <a:buFont typeface="Wingdings 3" charset="2"/>
              <a:buChar char=""/>
              <a:defRPr/>
            </a:pPr>
            <a:r>
              <a:rPr lang="ru-RU" dirty="0" smtClean="0">
                <a:solidFill>
                  <a:schemeClr val="tx1">
                    <a:lumMod val="75000"/>
                    <a:lumOff val="25000"/>
                  </a:schemeClr>
                </a:solidFill>
              </a:rPr>
              <a:t>а) Положение о </a:t>
            </a:r>
            <a:r>
              <a:rPr lang="ru-RU" dirty="0" err="1" smtClean="0">
                <a:solidFill>
                  <a:schemeClr val="tx1">
                    <a:lumMod val="75000"/>
                    <a:lumOff val="25000"/>
                  </a:schemeClr>
                </a:solidFill>
              </a:rPr>
              <a:t>психолого-медико-педагогическом</a:t>
            </a:r>
            <a:r>
              <a:rPr lang="ru-RU" dirty="0" smtClean="0">
                <a:solidFill>
                  <a:schemeClr val="tx1">
                    <a:lumMod val="75000"/>
                    <a:lumOff val="25000"/>
                  </a:schemeClr>
                </a:solidFill>
              </a:rPr>
              <a:t> консилиуме ОО;</a:t>
            </a:r>
          </a:p>
          <a:p>
            <a:pPr fontAlgn="auto">
              <a:spcAft>
                <a:spcPts val="0"/>
              </a:spcAft>
              <a:buFont typeface="Wingdings 3" charset="2"/>
              <a:buChar char=""/>
              <a:defRPr/>
            </a:pPr>
            <a:r>
              <a:rPr lang="ru-RU" dirty="0" smtClean="0">
                <a:solidFill>
                  <a:schemeClr val="tx1">
                    <a:lumMod val="75000"/>
                    <a:lumOff val="25000"/>
                  </a:schemeClr>
                </a:solidFill>
              </a:rPr>
              <a:t>б). Представления на ребенка специалистов консилиума (первичные при поступлении ребенка в ОО);</a:t>
            </a:r>
          </a:p>
          <a:p>
            <a:pPr fontAlgn="auto">
              <a:spcAft>
                <a:spcPts val="0"/>
              </a:spcAft>
              <a:buFont typeface="Wingdings 3" charset="2"/>
              <a:buChar char=""/>
              <a:defRPr/>
            </a:pPr>
            <a:r>
              <a:rPr lang="ru-RU" dirty="0" smtClean="0">
                <a:solidFill>
                  <a:schemeClr val="tx1">
                    <a:lumMod val="75000"/>
                    <a:lumOff val="25000"/>
                  </a:schemeClr>
                </a:solidFill>
              </a:rPr>
              <a:t>в). План и регламент порядка проведения заседаний консилиума;</a:t>
            </a:r>
          </a:p>
          <a:p>
            <a:pPr fontAlgn="auto">
              <a:spcAft>
                <a:spcPts val="0"/>
              </a:spcAft>
              <a:buFont typeface="Wingdings 3" charset="2"/>
              <a:buChar char=""/>
              <a:defRPr/>
            </a:pPr>
            <a:r>
              <a:rPr lang="ru-RU" dirty="0" smtClean="0">
                <a:solidFill>
                  <a:schemeClr val="tx1">
                    <a:lumMod val="75000"/>
                    <a:lumOff val="25000"/>
                  </a:schemeClr>
                </a:solidFill>
              </a:rPr>
              <a:t>г). Протокол заседаний консилиума (по каждому ребенку)</a:t>
            </a:r>
          </a:p>
          <a:p>
            <a:pPr fontAlgn="auto">
              <a:spcAft>
                <a:spcPts val="0"/>
              </a:spcAft>
              <a:buFont typeface="Wingdings 3" charset="2"/>
              <a:buChar char=""/>
              <a:defRPr/>
            </a:pPr>
            <a:r>
              <a:rPr lang="ru-RU" dirty="0" err="1" smtClean="0">
                <a:solidFill>
                  <a:schemeClr val="tx1">
                    <a:lumMod val="75000"/>
                    <a:lumOff val="25000"/>
                  </a:schemeClr>
                </a:solidFill>
              </a:rPr>
              <a:t>д</a:t>
            </a:r>
            <a:r>
              <a:rPr lang="ru-RU" dirty="0" smtClean="0">
                <a:solidFill>
                  <a:schemeClr val="tx1">
                    <a:lumMod val="75000"/>
                    <a:lumOff val="25000"/>
                  </a:schemeClr>
                </a:solidFill>
              </a:rPr>
              <a:t>). заключения каждого из специалистов, принимающих участие в </a:t>
            </a:r>
            <a:r>
              <a:rPr lang="ru-RU" dirty="0" err="1" smtClean="0">
                <a:solidFill>
                  <a:schemeClr val="tx1">
                    <a:lumMod val="75000"/>
                    <a:lumOff val="25000"/>
                  </a:schemeClr>
                </a:solidFill>
              </a:rPr>
              <a:t>консилиумной</a:t>
            </a:r>
            <a:r>
              <a:rPr lang="ru-RU" dirty="0" smtClean="0">
                <a:solidFill>
                  <a:schemeClr val="tx1">
                    <a:lumMod val="75000"/>
                    <a:lumOff val="25000"/>
                  </a:schemeClr>
                </a:solidFill>
              </a:rPr>
              <a:t> деятельности по конкретному ребенку (первичное заключение с компонентами индивидуальной программы сопровождения; заключение по итогам каждого периода индивидуальной программы сопровождения и адаптированной образовательной программы на данный период; итоговое заключение по результатам реализации адаптированной образовательной программы в целом)</a:t>
            </a:r>
          </a:p>
          <a:p>
            <a:pPr fontAlgn="auto">
              <a:spcAft>
                <a:spcPts val="0"/>
              </a:spcAft>
              <a:buFont typeface="Wingdings 3" charset="2"/>
              <a:buChar char=""/>
              <a:defRPr/>
            </a:pPr>
            <a:r>
              <a:rPr lang="ru-RU" dirty="0" smtClean="0">
                <a:solidFill>
                  <a:schemeClr val="tx1">
                    <a:lumMod val="75000"/>
                    <a:lumOff val="25000"/>
                  </a:schemeClr>
                </a:solidFill>
              </a:rPr>
              <a:t>е). журнал учета детей, прошедших обследование;</a:t>
            </a:r>
          </a:p>
          <a:p>
            <a:pPr fontAlgn="auto">
              <a:spcAft>
                <a:spcPts val="0"/>
              </a:spcAft>
              <a:buFont typeface="Wingdings 3" charset="2"/>
              <a:buChar char=""/>
              <a:defRPr/>
            </a:pPr>
            <a:r>
              <a:rPr lang="ru-RU" dirty="0" smtClean="0">
                <a:solidFill>
                  <a:schemeClr val="tx1">
                    <a:lumMod val="75000"/>
                    <a:lumOff val="25000"/>
                  </a:schemeClr>
                </a:solidFill>
              </a:rPr>
              <a:t>ж). Журнал регистрации заседаний консилиума;</a:t>
            </a:r>
          </a:p>
          <a:p>
            <a:pPr fontAlgn="auto">
              <a:spcAft>
                <a:spcPts val="0"/>
              </a:spcAft>
              <a:buFont typeface="Wingdings 3" charset="2"/>
              <a:buChar char=""/>
              <a:defRPr/>
            </a:pPr>
            <a:r>
              <a:rPr lang="ru-RU" dirty="0" err="1" smtClean="0">
                <a:solidFill>
                  <a:schemeClr val="tx1">
                    <a:lumMod val="75000"/>
                    <a:lumOff val="25000"/>
                  </a:schemeClr>
                </a:solidFill>
              </a:rPr>
              <a:t>з</a:t>
            </a:r>
            <a:r>
              <a:rPr lang="ru-RU" dirty="0" smtClean="0">
                <a:solidFill>
                  <a:schemeClr val="tx1">
                    <a:lumMod val="75000"/>
                    <a:lumOff val="25000"/>
                  </a:schemeClr>
                </a:solidFill>
              </a:rPr>
              <a:t>). Согласие родителей на обследование ребенка и передачу информации о родителях и ребенке.</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Заголовок 1"/>
          <p:cNvSpPr>
            <a:spLocks noGrp="1"/>
          </p:cNvSpPr>
          <p:nvPr>
            <p:ph type="title"/>
          </p:nvPr>
        </p:nvSpPr>
        <p:spPr>
          <a:xfrm>
            <a:off x="1533525" y="0"/>
            <a:ext cx="8912225" cy="623888"/>
          </a:xfrm>
        </p:spPr>
        <p:txBody>
          <a:bodyPr/>
          <a:lstStyle/>
          <a:p>
            <a:r>
              <a:rPr lang="ru-RU" sz="2000" smtClean="0"/>
              <a:t>Приложение  2 лист 7</a:t>
            </a:r>
          </a:p>
        </p:txBody>
      </p:sp>
      <p:sp>
        <p:nvSpPr>
          <p:cNvPr id="53250" name="Содержимое 2"/>
          <p:cNvSpPr>
            <a:spLocks noGrp="1"/>
          </p:cNvSpPr>
          <p:nvPr>
            <p:ph idx="1"/>
          </p:nvPr>
        </p:nvSpPr>
        <p:spPr>
          <a:xfrm>
            <a:off x="725488" y="406400"/>
            <a:ext cx="10188575" cy="6451600"/>
          </a:xfrm>
        </p:spPr>
        <p:txBody>
          <a:bodyPr/>
          <a:lstStyle/>
          <a:p>
            <a:pPr>
              <a:lnSpc>
                <a:spcPct val="110000"/>
              </a:lnSpc>
              <a:spcBef>
                <a:spcPct val="0"/>
              </a:spcBef>
            </a:pPr>
            <a:r>
              <a:rPr lang="en-US" sz="1400" b="1" smtClean="0"/>
              <a:t>IV</a:t>
            </a:r>
            <a:r>
              <a:rPr lang="ru-RU" sz="1400" b="1" smtClean="0"/>
              <a:t>. Права и обязанности</a:t>
            </a:r>
          </a:p>
          <a:p>
            <a:pPr>
              <a:lnSpc>
                <a:spcPct val="110000"/>
              </a:lnSpc>
              <a:spcBef>
                <a:spcPct val="0"/>
              </a:spcBef>
            </a:pPr>
            <a:endParaRPr lang="ru-RU" sz="1400" b="1" smtClean="0"/>
          </a:p>
          <a:p>
            <a:pPr>
              <a:lnSpc>
                <a:spcPct val="110000"/>
              </a:lnSpc>
              <a:spcBef>
                <a:spcPct val="0"/>
              </a:spcBef>
            </a:pPr>
            <a:r>
              <a:rPr lang="ru-RU" sz="1400" smtClean="0"/>
              <a:t>24.1 Родители (законные представители) ребенка с ОВЗ имеют право:</a:t>
            </a:r>
          </a:p>
          <a:p>
            <a:pPr lvl="1">
              <a:lnSpc>
                <a:spcPct val="110000"/>
              </a:lnSpc>
              <a:spcBef>
                <a:spcPct val="0"/>
              </a:spcBef>
            </a:pPr>
            <a:r>
              <a:rPr lang="ru-RU" sz="1400" smtClean="0"/>
              <a:t>присутствовать при обследовании ребенка специалистами консилиума;</a:t>
            </a:r>
          </a:p>
          <a:p>
            <a:pPr lvl="1">
              <a:lnSpc>
                <a:spcPct val="110000"/>
              </a:lnSpc>
              <a:spcBef>
                <a:spcPct val="0"/>
              </a:spcBef>
            </a:pPr>
            <a:r>
              <a:rPr lang="ru-RU" sz="1400" smtClean="0"/>
              <a:t>участвовать в обсуждении результатов обследования и формулировки заключения как каждым из специалистов консилиума, так и коллегиального заключения;</a:t>
            </a:r>
          </a:p>
          <a:p>
            <a:pPr lvl="1">
              <a:lnSpc>
                <a:spcPct val="110000"/>
              </a:lnSpc>
              <a:spcBef>
                <a:spcPct val="0"/>
              </a:spcBef>
            </a:pPr>
            <a:r>
              <a:rPr lang="ru-RU" sz="1400" smtClean="0"/>
              <a:t>участвовать в создании СОУ, адаптации образовательной программы, рекомендованной ПМПК, разработке программы психолого-педагогического сопровождения, направлений коррекционно-развивающей работы (в соответствии с рекомендациями ПМПК); </a:t>
            </a:r>
          </a:p>
          <a:p>
            <a:pPr lvl="1">
              <a:lnSpc>
                <a:spcPct val="110000"/>
              </a:lnSpc>
              <a:spcBef>
                <a:spcPct val="0"/>
              </a:spcBef>
            </a:pPr>
            <a:r>
              <a:rPr lang="ru-RU" sz="1400" smtClean="0"/>
              <a:t>получать консультации специалистов консилиума по вопросам обследования детей, создания и реализации индивидуальной программы сопровождения, в том числе информацию о своих правах и правах детей в рамках деятельности консилиума; </a:t>
            </a:r>
          </a:p>
          <a:p>
            <a:pPr lvl="1">
              <a:lnSpc>
                <a:spcPct val="110000"/>
              </a:lnSpc>
              <a:spcBef>
                <a:spcPct val="0"/>
              </a:spcBef>
            </a:pPr>
            <a:r>
              <a:rPr lang="ru-RU" sz="1400" smtClean="0"/>
              <a:t>В случае несогласия с заключением консилиума об особенностях создания и реализации СОУ и индивидуальной программы сопровождения обжаловать их на ПМПК, в вышестоящих образовательных организациях.</a:t>
            </a:r>
          </a:p>
          <a:p>
            <a:pPr>
              <a:lnSpc>
                <a:spcPct val="110000"/>
              </a:lnSpc>
              <a:spcBef>
                <a:spcPct val="0"/>
              </a:spcBef>
            </a:pPr>
            <a:r>
              <a:rPr lang="ru-RU" sz="1400" smtClean="0"/>
              <a:t>24.2 Родители (законные представители) обязаны:</a:t>
            </a:r>
          </a:p>
          <a:p>
            <a:pPr>
              <a:lnSpc>
                <a:spcPct val="110000"/>
              </a:lnSpc>
              <a:spcBef>
                <a:spcPct val="0"/>
              </a:spcBef>
            </a:pPr>
            <a:r>
              <a:rPr lang="ru-RU" sz="1400" smtClean="0"/>
              <a:t>Неукоснительно следовать рекомендациям консилиума (в ситуации согласия с его решениями); </a:t>
            </a:r>
          </a:p>
          <a:p>
            <a:pPr>
              <a:lnSpc>
                <a:spcPct val="110000"/>
              </a:lnSpc>
              <a:spcBef>
                <a:spcPct val="0"/>
              </a:spcBef>
            </a:pPr>
            <a:r>
              <a:rPr lang="ru-RU" sz="1400" smtClean="0"/>
              <a:t>Аккуратно посещать занятия специалистов в рамках реализации их коррекционной деятельности с ребенком, пропуская занятия только по уважительным причинам; </a:t>
            </a:r>
          </a:p>
          <a:p>
            <a:pPr>
              <a:lnSpc>
                <a:spcPct val="110000"/>
              </a:lnSpc>
              <a:spcBef>
                <a:spcPct val="0"/>
              </a:spcBef>
            </a:pPr>
            <a:r>
              <a:rPr lang="ru-RU" sz="1400" smtClean="0"/>
              <a:t>участвовать в реализации программы психолого-педагогического сопровождения, коррекционной деятельности специалистов на правах полноправных участников образовательного и коррекционно-развивающего процессов; </a:t>
            </a:r>
          </a:p>
          <a:p>
            <a:pPr>
              <a:lnSpc>
                <a:spcPct val="110000"/>
              </a:lnSpc>
              <a:spcBef>
                <a:spcPct val="0"/>
              </a:spcBef>
            </a:pPr>
            <a:r>
              <a:rPr lang="ru-RU" sz="1400" smtClean="0"/>
              <a:t>приводить ребенка на занятия в соответствии с согласованным расписанием, опрятно одетого, сытого и вовремя; </a:t>
            </a:r>
          </a:p>
          <a:p>
            <a:pPr>
              <a:lnSpc>
                <a:spcPct val="110000"/>
              </a:lnSpc>
              <a:spcBef>
                <a:spcPct val="0"/>
              </a:spcBef>
            </a:pPr>
            <a:r>
              <a:rPr lang="ru-RU" sz="1400" smtClean="0"/>
              <a:t>проверять и, по необходимости, участвовать в задаваемых специалистами домашних заданиях.</a:t>
            </a:r>
          </a:p>
          <a:p>
            <a:endParaRPr lang="ru-RU"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Заголовок 1"/>
          <p:cNvSpPr>
            <a:spLocks noGrp="1"/>
          </p:cNvSpPr>
          <p:nvPr>
            <p:ph type="title"/>
          </p:nvPr>
        </p:nvSpPr>
        <p:spPr>
          <a:xfrm>
            <a:off x="1576388" y="0"/>
            <a:ext cx="8912225" cy="609600"/>
          </a:xfrm>
        </p:spPr>
        <p:txBody>
          <a:bodyPr/>
          <a:lstStyle/>
          <a:p>
            <a:r>
              <a:rPr lang="ru-RU" sz="2000" smtClean="0"/>
              <a:t>Приложение  2 лист 8</a:t>
            </a:r>
          </a:p>
        </p:txBody>
      </p:sp>
      <p:sp>
        <p:nvSpPr>
          <p:cNvPr id="3" name="Содержимое 2"/>
          <p:cNvSpPr>
            <a:spLocks noGrp="1"/>
          </p:cNvSpPr>
          <p:nvPr>
            <p:ph idx="1"/>
          </p:nvPr>
        </p:nvSpPr>
        <p:spPr>
          <a:xfrm>
            <a:off x="1190625" y="668338"/>
            <a:ext cx="9767888" cy="4919662"/>
          </a:xfrm>
        </p:spPr>
        <p:txBody>
          <a:bodyPr rtlCol="0">
            <a:normAutofit fontScale="85000" lnSpcReduction="10000"/>
          </a:bodyPr>
          <a:lstStyle/>
          <a:p>
            <a:pPr fontAlgn="auto">
              <a:spcAft>
                <a:spcPts val="0"/>
              </a:spcAft>
              <a:buFont typeface="Wingdings 3" charset="2"/>
              <a:buChar char=""/>
              <a:defRPr/>
            </a:pPr>
            <a:r>
              <a:rPr lang="ru-RU" dirty="0" smtClean="0">
                <a:solidFill>
                  <a:schemeClr val="tx1">
                    <a:lumMod val="75000"/>
                    <a:lumOff val="25000"/>
                  </a:schemeClr>
                </a:solidFill>
              </a:rPr>
              <a:t>25.1 Специалисты консилиума обязаны:</a:t>
            </a:r>
          </a:p>
          <a:p>
            <a:pPr fontAlgn="auto">
              <a:spcAft>
                <a:spcPts val="0"/>
              </a:spcAft>
              <a:buFont typeface="Wingdings 3" charset="2"/>
              <a:buChar char=""/>
              <a:defRPr/>
            </a:pPr>
            <a:r>
              <a:rPr lang="ru-RU" dirty="0" smtClean="0">
                <a:solidFill>
                  <a:schemeClr val="tx1">
                    <a:lumMod val="75000"/>
                    <a:lumOff val="25000"/>
                  </a:schemeClr>
                </a:solidFill>
              </a:rPr>
              <a:t>а.	Руководствоваться в своей деятельности профессиональными и этическими принципами, подчиняя ее исключительно интересам детей и их семей.</a:t>
            </a:r>
          </a:p>
          <a:p>
            <a:pPr fontAlgn="auto">
              <a:spcAft>
                <a:spcPts val="0"/>
              </a:spcAft>
              <a:buFont typeface="Wingdings 3" charset="2"/>
              <a:buChar char=""/>
              <a:defRPr/>
            </a:pPr>
            <a:r>
              <a:rPr lang="ru-RU" dirty="0" smtClean="0">
                <a:solidFill>
                  <a:schemeClr val="tx1">
                    <a:lumMod val="75000"/>
                    <a:lumOff val="25000"/>
                  </a:schemeClr>
                </a:solidFill>
              </a:rPr>
              <a:t>б. Исходить в своей деятельности из принципов инклюзивного образования детей, применяя все необходимые современные психологические и социально-педагогические подходы для обучения и воспитания детей в естественной открытой социальной среде.</a:t>
            </a:r>
          </a:p>
          <a:p>
            <a:pPr fontAlgn="auto">
              <a:spcAft>
                <a:spcPts val="0"/>
              </a:spcAft>
              <a:buFont typeface="Wingdings 3" charset="2"/>
              <a:buChar char=""/>
              <a:defRPr/>
            </a:pPr>
            <a:r>
              <a:rPr lang="ru-RU" dirty="0" smtClean="0">
                <a:solidFill>
                  <a:schemeClr val="tx1">
                    <a:lumMod val="75000"/>
                    <a:lumOff val="25000"/>
                  </a:schemeClr>
                </a:solidFill>
              </a:rPr>
              <a:t>в. В   пределах   своей   компетенции   защищать   всеми   законными средствами, на любом профессиональном, общественном и государственном уровне    права   и    интересы   детей,    обучающихся    в    ОО, и их семей.</a:t>
            </a:r>
          </a:p>
          <a:p>
            <a:pPr fontAlgn="auto">
              <a:spcAft>
                <a:spcPts val="0"/>
              </a:spcAft>
              <a:buFont typeface="Wingdings 3" charset="2"/>
              <a:buChar char=""/>
              <a:defRPr/>
            </a:pPr>
            <a:r>
              <a:rPr lang="ru-RU" dirty="0" smtClean="0">
                <a:solidFill>
                  <a:schemeClr val="tx1">
                    <a:lumMod val="75000"/>
                    <a:lumOff val="25000"/>
                  </a:schemeClr>
                </a:solidFill>
              </a:rPr>
              <a:t>г. Специалисты несут ответственность за соблюдение конфиденциальности и несанкционированное разглашение сведений о детях и их семьях.</a:t>
            </a:r>
          </a:p>
          <a:p>
            <a:pPr fontAlgn="auto">
              <a:spcAft>
                <a:spcPts val="0"/>
              </a:spcAft>
              <a:buFont typeface="Wingdings 3" charset="2"/>
              <a:buChar char=""/>
              <a:defRPr/>
            </a:pPr>
            <a:r>
              <a:rPr lang="ru-RU" dirty="0" smtClean="0">
                <a:solidFill>
                  <a:schemeClr val="tx1">
                    <a:lumMod val="75000"/>
                    <a:lumOff val="25000"/>
                  </a:schemeClr>
                </a:solidFill>
              </a:rPr>
              <a:t>25.2 Специалисты консилиума имеют право:</a:t>
            </a:r>
          </a:p>
          <a:p>
            <a:pPr fontAlgn="auto">
              <a:spcAft>
                <a:spcPts val="0"/>
              </a:spcAft>
              <a:buFont typeface="Wingdings 3" charset="2"/>
              <a:buChar char=""/>
              <a:defRPr/>
            </a:pPr>
            <a:r>
              <a:rPr lang="ru-RU" dirty="0" smtClean="0">
                <a:solidFill>
                  <a:schemeClr val="tx1">
                    <a:lumMod val="75000"/>
                    <a:lumOff val="25000"/>
                  </a:schemeClr>
                </a:solidFill>
              </a:rPr>
              <a:t>а.  Иметь свое особое мнение по особенностям сопровождения ребенка с ОВЗ в рамках собственной профессиональной компетенции, отражать его в документации консилиума;</a:t>
            </a:r>
          </a:p>
          <a:p>
            <a:pPr fontAlgn="auto">
              <a:spcAft>
                <a:spcPts val="0"/>
              </a:spcAft>
              <a:buFont typeface="Wingdings 3" charset="2"/>
              <a:buChar char=""/>
              <a:defRPr/>
            </a:pPr>
            <a:r>
              <a:rPr lang="ru-RU" dirty="0" smtClean="0">
                <a:solidFill>
                  <a:schemeClr val="tx1">
                    <a:lumMod val="75000"/>
                    <a:lumOff val="25000"/>
                  </a:schemeClr>
                </a:solidFill>
              </a:rPr>
              <a:t>б. Требовать от родителей выполнения своих обязанностей в соответствии с </a:t>
            </a:r>
            <a:r>
              <a:rPr lang="ru-RU" dirty="0" err="1" smtClean="0">
                <a:solidFill>
                  <a:schemeClr val="tx1">
                    <a:lumMod val="75000"/>
                    <a:lumOff val="25000"/>
                  </a:schemeClr>
                </a:solidFill>
              </a:rPr>
              <a:t>пп</a:t>
            </a:r>
            <a:r>
              <a:rPr lang="ru-RU" dirty="0" smtClean="0">
                <a:solidFill>
                  <a:schemeClr val="tx1">
                    <a:lumMod val="75000"/>
                    <a:lumOff val="25000"/>
                  </a:schemeClr>
                </a:solidFill>
              </a:rPr>
              <a:t>.  24.2;</a:t>
            </a:r>
          </a:p>
          <a:p>
            <a:pPr fontAlgn="auto">
              <a:spcAft>
                <a:spcPts val="0"/>
              </a:spcAft>
              <a:buFont typeface="Wingdings 3" charset="2"/>
              <a:buChar char=""/>
              <a:defRPr/>
            </a:pPr>
            <a:r>
              <a:rPr lang="ru-RU" dirty="0" smtClean="0">
                <a:solidFill>
                  <a:schemeClr val="tx1">
                    <a:lumMod val="75000"/>
                    <a:lumOff val="25000"/>
                  </a:schemeClr>
                </a:solidFill>
              </a:rPr>
              <a:t>в.  Представлять и отстаивать свое мнение об особенностях ребенка и направлениях собственной деятельности в качестве представителя ОО при обследовании ребенка на ПМПК.</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Заголовок 1"/>
          <p:cNvSpPr>
            <a:spLocks noGrp="1"/>
          </p:cNvSpPr>
          <p:nvPr>
            <p:ph type="title"/>
          </p:nvPr>
        </p:nvSpPr>
        <p:spPr>
          <a:xfrm>
            <a:off x="1373188" y="0"/>
            <a:ext cx="8912225" cy="711200"/>
          </a:xfrm>
        </p:spPr>
        <p:txBody>
          <a:bodyPr/>
          <a:lstStyle/>
          <a:p>
            <a:r>
              <a:rPr lang="ru-RU" sz="2000" smtClean="0"/>
              <a:t>Приложение  3 лист 1 - </a:t>
            </a:r>
            <a:r>
              <a:rPr lang="ru-RU" sz="2000" b="1" smtClean="0"/>
              <a:t>Педагогическое представление на ученика </a:t>
            </a:r>
            <a:endParaRPr lang="ru-RU" sz="2000" smtClean="0"/>
          </a:p>
        </p:txBody>
      </p:sp>
      <p:sp>
        <p:nvSpPr>
          <p:cNvPr id="55298" name="Содержимое 2"/>
          <p:cNvSpPr>
            <a:spLocks noGrp="1"/>
          </p:cNvSpPr>
          <p:nvPr>
            <p:ph idx="1"/>
          </p:nvPr>
        </p:nvSpPr>
        <p:spPr>
          <a:xfrm>
            <a:off x="900113" y="377825"/>
            <a:ext cx="10044112" cy="6284913"/>
          </a:xfrm>
        </p:spPr>
        <p:txBody>
          <a:bodyPr/>
          <a:lstStyle/>
          <a:p>
            <a:pPr marL="0" hangingPunct="0">
              <a:spcBef>
                <a:spcPct val="0"/>
              </a:spcBef>
              <a:buFont typeface="Wingdings 3" pitchFamily="18" charset="2"/>
              <a:buNone/>
            </a:pPr>
            <a:r>
              <a:rPr lang="ru-RU" sz="1400" i="1" smtClean="0"/>
              <a:t>В  педагогической характеристике в свободной форме должны быть представлены следующие разделы, отражающие основные показатели учебной деятельности ребенка. Представление подписывается классным руководителем и заверяется печатью школы.</a:t>
            </a:r>
            <a:endParaRPr lang="ru-RU" sz="1400" smtClean="0"/>
          </a:p>
          <a:p>
            <a:pPr marL="0" hangingPunct="0">
              <a:spcBef>
                <a:spcPct val="0"/>
              </a:spcBef>
            </a:pPr>
            <a:r>
              <a:rPr lang="ru-RU" sz="1400" b="1" smtClean="0"/>
              <a:t>Эмоционально-поведенческие особенности: </a:t>
            </a:r>
            <a:endParaRPr lang="ru-RU" sz="1400" smtClean="0"/>
          </a:p>
          <a:p>
            <a:pPr marL="0" hangingPunct="0">
              <a:spcBef>
                <a:spcPct val="0"/>
              </a:spcBef>
            </a:pPr>
            <a:r>
              <a:rPr lang="ru-RU" sz="1400" smtClean="0"/>
              <a:t>- заинтересованность учащегося на уроке, Адекватность поведения;</a:t>
            </a:r>
          </a:p>
          <a:p>
            <a:pPr marL="0" hangingPunct="0">
              <a:spcBef>
                <a:spcPct val="0"/>
              </a:spcBef>
            </a:pPr>
            <a:r>
              <a:rPr lang="ru-RU" sz="1400" smtClean="0"/>
              <a:t>- реакция на успех и неудачи в учебе;</a:t>
            </a:r>
          </a:p>
          <a:p>
            <a:pPr marL="0" hangingPunct="0">
              <a:spcBef>
                <a:spcPct val="0"/>
              </a:spcBef>
            </a:pPr>
            <a:r>
              <a:rPr lang="ru-RU" sz="1400" smtClean="0"/>
              <a:t>- знакомство с правилами поведения, следование нравственным нормам и дисциплине в отношениях со старшими и сверстниками;</a:t>
            </a:r>
          </a:p>
          <a:p>
            <a:pPr marL="0" hangingPunct="0">
              <a:spcBef>
                <a:spcPct val="0"/>
              </a:spcBef>
              <a:buFont typeface="Wingdings 3" pitchFamily="18" charset="2"/>
              <a:buNone/>
            </a:pPr>
            <a:r>
              <a:rPr lang="ru-RU" sz="1400" b="1" smtClean="0"/>
              <a:t>Общая осведомленность и социально-бытовая ориентировка:</a:t>
            </a:r>
            <a:endParaRPr lang="ru-RU" sz="1400" smtClean="0"/>
          </a:p>
          <a:p>
            <a:pPr marL="0" hangingPunct="0">
              <a:spcBef>
                <a:spcPct val="0"/>
              </a:spcBef>
            </a:pPr>
            <a:r>
              <a:rPr lang="ru-RU" sz="1400" smtClean="0"/>
              <a:t>- осведомленность об окружающем мире;</a:t>
            </a:r>
          </a:p>
          <a:p>
            <a:pPr marL="0" hangingPunct="0">
              <a:spcBef>
                <a:spcPct val="0"/>
              </a:spcBef>
            </a:pPr>
            <a:r>
              <a:rPr lang="ru-RU" sz="1400" smtClean="0"/>
              <a:t>- ориентация в явлениях и предметах окружающей жизни.</a:t>
            </a:r>
            <a:r>
              <a:rPr lang="ru-RU" sz="1400" b="1" smtClean="0"/>
              <a:t> </a:t>
            </a:r>
            <a:endParaRPr lang="ru-RU" sz="1400" smtClean="0"/>
          </a:p>
          <a:p>
            <a:pPr marL="0" hangingPunct="0">
              <a:spcBef>
                <a:spcPct val="0"/>
              </a:spcBef>
              <a:buFont typeface="Wingdings 3" pitchFamily="18" charset="2"/>
              <a:buNone/>
            </a:pPr>
            <a:r>
              <a:rPr lang="ru-RU" sz="1400" b="1" smtClean="0"/>
              <a:t>Учебные навыки:</a:t>
            </a:r>
            <a:r>
              <a:rPr lang="ru-RU" sz="1400" i="1" smtClean="0"/>
              <a:t> </a:t>
            </a:r>
            <a:endParaRPr lang="ru-RU" sz="1400" smtClean="0"/>
          </a:p>
          <a:p>
            <a:pPr marL="0" hangingPunct="0">
              <a:spcBef>
                <a:spcPct val="0"/>
              </a:spcBef>
            </a:pPr>
            <a:r>
              <a:rPr lang="ru-RU" sz="1400" smtClean="0"/>
              <a:t>- целенаправленность, умение контролировать себя;</a:t>
            </a:r>
          </a:p>
          <a:p>
            <a:pPr marL="0" hangingPunct="0">
              <a:spcBef>
                <a:spcPct val="0"/>
              </a:spcBef>
            </a:pPr>
            <a:r>
              <a:rPr lang="ru-RU" sz="1400" smtClean="0"/>
              <a:t>- внимательность, работоспособность, активность;</a:t>
            </a:r>
          </a:p>
          <a:p>
            <a:pPr marL="0" hangingPunct="0">
              <a:spcBef>
                <a:spcPct val="0"/>
              </a:spcBef>
            </a:pPr>
            <a:r>
              <a:rPr lang="ru-RU" sz="1400" smtClean="0"/>
              <a:t>- степень сформированности учебных навыков ребенка к настоящему моменту;</a:t>
            </a:r>
          </a:p>
          <a:p>
            <a:pPr marL="0" hangingPunct="0">
              <a:spcBef>
                <a:spcPct val="0"/>
              </a:spcBef>
            </a:pPr>
            <a:r>
              <a:rPr lang="ru-RU" sz="1400" smtClean="0"/>
              <a:t>- динамика формирования знаний и навыков за какой-либо значительный период времени (</a:t>
            </a:r>
            <a:r>
              <a:rPr lang="ru-RU" sz="1400" i="1" smtClean="0"/>
              <a:t>с начала обучения, с начала учебного года, за истекшее полугодие или четверть ).</a:t>
            </a:r>
            <a:endParaRPr lang="ru-RU" sz="1400" smtClean="0"/>
          </a:p>
          <a:p>
            <a:pPr marL="0" hangingPunct="0">
              <a:spcBef>
                <a:spcPct val="0"/>
              </a:spcBef>
            </a:pPr>
            <a:r>
              <a:rPr lang="ru-RU" sz="1400" smtClean="0"/>
              <a:t>- успеваемость по основным предметам школьной программы.</a:t>
            </a:r>
          </a:p>
          <a:p>
            <a:pPr marL="0" hangingPunct="0">
              <a:spcBef>
                <a:spcPct val="0"/>
              </a:spcBef>
              <a:buFont typeface="Wingdings 3" pitchFamily="18" charset="2"/>
              <a:buNone/>
            </a:pPr>
            <a:r>
              <a:rPr lang="ru-RU" sz="1400" b="1" i="1" smtClean="0"/>
              <a:t>Математические знания и умения:</a:t>
            </a:r>
            <a:endParaRPr lang="ru-RU" sz="1400" smtClean="0"/>
          </a:p>
          <a:p>
            <a:pPr marL="0" hangingPunct="0">
              <a:spcBef>
                <a:spcPct val="0"/>
              </a:spcBef>
            </a:pPr>
            <a:r>
              <a:rPr lang="ru-RU" sz="1400" smtClean="0"/>
              <a:t>- владение счетными операциями;</a:t>
            </a:r>
          </a:p>
          <a:p>
            <a:pPr marL="0" hangingPunct="0">
              <a:spcBef>
                <a:spcPct val="0"/>
              </a:spcBef>
            </a:pPr>
            <a:r>
              <a:rPr lang="ru-RU" sz="1400" smtClean="0"/>
              <a:t>- cпособность к решению задач ( </a:t>
            </a:r>
            <a:r>
              <a:rPr lang="ru-RU" sz="1400" i="1" smtClean="0"/>
              <a:t>насколько быстро ориентируется в задаче и находит решение; необходимость в дополнительных повторах, разъяснениях, подсказке или иной педагогической помощи при выполнении задания ).</a:t>
            </a:r>
            <a:endParaRPr lang="ru-RU" sz="1400" smtClean="0"/>
          </a:p>
          <a:p>
            <a:pPr marL="0" hangingPunct="0">
              <a:spcBef>
                <a:spcPct val="0"/>
              </a:spcBef>
              <a:buFont typeface="Wingdings 3" pitchFamily="18" charset="2"/>
              <a:buNone/>
            </a:pPr>
            <a:r>
              <a:rPr lang="ru-RU" sz="1400" b="1" i="1" smtClean="0"/>
              <a:t>Развитие устной речи и языковые умения:</a:t>
            </a:r>
            <a:endParaRPr lang="ru-RU" sz="1400" smtClean="0"/>
          </a:p>
          <a:p>
            <a:pPr marL="0" hangingPunct="0">
              <a:spcBef>
                <a:spcPct val="0"/>
              </a:spcBef>
            </a:pPr>
            <a:r>
              <a:rPr lang="ru-RU" sz="1400" smtClean="0"/>
              <a:t>- характеристика речевой активности;</a:t>
            </a:r>
          </a:p>
          <a:p>
            <a:pPr marL="0" hangingPunct="0">
              <a:spcBef>
                <a:spcPct val="0"/>
              </a:spcBef>
            </a:pPr>
            <a:r>
              <a:rPr lang="ru-RU" sz="1400" smtClean="0"/>
              <a:t>- словарный запас;</a:t>
            </a:r>
          </a:p>
          <a:p>
            <a:pPr marL="0" hangingPunct="0">
              <a:spcBef>
                <a:spcPct val="0"/>
              </a:spcBef>
            </a:pPr>
            <a:r>
              <a:rPr lang="ru-RU" sz="1400" smtClean="0"/>
              <a:t>- грамматическая правильность устной речи;</a:t>
            </a:r>
          </a:p>
          <a:p>
            <a:pPr marL="0" hangingPunct="0">
              <a:spcBef>
                <a:spcPct val="0"/>
              </a:spcBef>
            </a:pPr>
            <a:r>
              <a:rPr lang="ru-RU" sz="1400" smtClean="0"/>
              <a:t>- умение составить самостоятельный рассказ, план рассказа, пересказать знакомый текст;</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Заголовок 1"/>
          <p:cNvSpPr>
            <a:spLocks noGrp="1"/>
          </p:cNvSpPr>
          <p:nvPr>
            <p:ph type="title"/>
          </p:nvPr>
        </p:nvSpPr>
        <p:spPr>
          <a:xfrm>
            <a:off x="1606550" y="0"/>
            <a:ext cx="8910638" cy="652463"/>
          </a:xfrm>
        </p:spPr>
        <p:txBody>
          <a:bodyPr/>
          <a:lstStyle/>
          <a:p>
            <a:r>
              <a:rPr lang="ru-RU" sz="2000" smtClean="0"/>
              <a:t>Приложение  3 лист 2 - </a:t>
            </a:r>
            <a:r>
              <a:rPr lang="ru-RU" sz="2000" b="1" smtClean="0"/>
              <a:t>Педагогическое представление на ученика </a:t>
            </a:r>
            <a:endParaRPr lang="ru-RU" sz="2000" smtClean="0"/>
          </a:p>
        </p:txBody>
      </p:sp>
      <p:sp>
        <p:nvSpPr>
          <p:cNvPr id="3" name="Содержимое 2"/>
          <p:cNvSpPr>
            <a:spLocks noGrp="1"/>
          </p:cNvSpPr>
          <p:nvPr>
            <p:ph idx="1"/>
          </p:nvPr>
        </p:nvSpPr>
        <p:spPr>
          <a:xfrm>
            <a:off x="957263" y="871538"/>
            <a:ext cx="10044112" cy="5165725"/>
          </a:xfrm>
        </p:spPr>
        <p:txBody>
          <a:bodyPr rtlCol="0">
            <a:normAutofit/>
          </a:bodyPr>
          <a:lstStyle/>
          <a:p>
            <a:pPr marL="0" fontAlgn="auto" hangingPunct="0">
              <a:spcBef>
                <a:spcPts val="0"/>
              </a:spcBef>
              <a:spcAft>
                <a:spcPts val="0"/>
              </a:spcAft>
              <a:buFont typeface="Wingdings 3" charset="2"/>
              <a:buChar char=""/>
              <a:defRPr/>
            </a:pPr>
            <a:r>
              <a:rPr lang="ru-RU" b="1" i="1" dirty="0" smtClean="0">
                <a:solidFill>
                  <a:schemeClr val="tx1">
                    <a:lumMod val="75000"/>
                    <a:lumOff val="25000"/>
                  </a:schemeClr>
                </a:solidFill>
              </a:rPr>
              <a:t>Владение письменной речью:</a:t>
            </a:r>
            <a:endParaRPr lang="ru-RU" dirty="0" smtClean="0">
              <a:solidFill>
                <a:schemeClr val="tx1">
                  <a:lumMod val="75000"/>
                  <a:lumOff val="25000"/>
                </a:schemeClr>
              </a:solidFill>
            </a:endParaRP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 скорость письма ( </a:t>
            </a:r>
            <a:r>
              <a:rPr lang="ru-RU" i="1" dirty="0" smtClean="0">
                <a:solidFill>
                  <a:schemeClr val="tx1">
                    <a:lumMod val="75000"/>
                    <a:lumOff val="25000"/>
                  </a:schemeClr>
                </a:solidFill>
              </a:rPr>
              <a:t>отвечает требованиям нормы или нет</a:t>
            </a:r>
            <a:r>
              <a:rPr lang="ru-RU" dirty="0" smtClean="0">
                <a:solidFill>
                  <a:schemeClr val="tx1">
                    <a:lumMod val="75000"/>
                    <a:lumOff val="25000"/>
                  </a:schemeClr>
                </a:solidFill>
              </a:rPr>
              <a:t> );</a:t>
            </a: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 необходимость в дополнительных повторах предложений, слов учителем при письме под диктовку;</a:t>
            </a: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характер ошибок на письме:</a:t>
            </a: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 орфографические (</a:t>
            </a:r>
            <a:r>
              <a:rPr lang="ru-RU" i="1" dirty="0" smtClean="0">
                <a:solidFill>
                  <a:schemeClr val="tx1">
                    <a:lumMod val="75000"/>
                    <a:lumOff val="25000"/>
                  </a:schemeClr>
                </a:solidFill>
              </a:rPr>
              <a:t>не знает или не применяет правила</a:t>
            </a:r>
            <a:r>
              <a:rPr lang="ru-RU" dirty="0" smtClean="0">
                <a:solidFill>
                  <a:schemeClr val="tx1">
                    <a:lumMod val="75000"/>
                    <a:lumOff val="25000"/>
                  </a:schemeClr>
                </a:solidFill>
              </a:rPr>
              <a:t>);</a:t>
            </a: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 </a:t>
            </a:r>
            <a:r>
              <a:rPr lang="ru-RU" dirty="0" err="1" smtClean="0">
                <a:solidFill>
                  <a:schemeClr val="tx1">
                    <a:lumMod val="75000"/>
                    <a:lumOff val="25000"/>
                  </a:schemeClr>
                </a:solidFill>
              </a:rPr>
              <a:t>дисграфические</a:t>
            </a:r>
            <a:r>
              <a:rPr lang="ru-RU" dirty="0" smtClean="0">
                <a:solidFill>
                  <a:schemeClr val="tx1">
                    <a:lumMod val="75000"/>
                    <a:lumOff val="25000"/>
                  </a:schemeClr>
                </a:solidFill>
              </a:rPr>
              <a:t>   (</a:t>
            </a:r>
            <a:r>
              <a:rPr lang="ru-RU" i="1" dirty="0" smtClean="0">
                <a:solidFill>
                  <a:schemeClr val="tx1">
                    <a:lumMod val="75000"/>
                    <a:lumOff val="25000"/>
                  </a:schemeClr>
                </a:solidFill>
              </a:rPr>
              <a:t>“по невнимательности”, “описки”, хронически     повторяющиеся );</a:t>
            </a:r>
            <a:endParaRPr lang="ru-RU" dirty="0" smtClean="0">
              <a:solidFill>
                <a:schemeClr val="tx1">
                  <a:lumMod val="75000"/>
                  <a:lumOff val="25000"/>
                </a:schemeClr>
              </a:solidFill>
            </a:endParaRPr>
          </a:p>
          <a:p>
            <a:pPr marL="0" fontAlgn="auto" hangingPunct="0">
              <a:spcBef>
                <a:spcPts val="0"/>
              </a:spcBef>
              <a:spcAft>
                <a:spcPts val="0"/>
              </a:spcAft>
              <a:buFont typeface="Wingdings 3" charset="2"/>
              <a:buChar char=""/>
              <a:defRPr/>
            </a:pPr>
            <a:r>
              <a:rPr lang="ru-RU" b="1" i="1" dirty="0" smtClean="0">
                <a:solidFill>
                  <a:schemeClr val="tx1">
                    <a:lumMod val="75000"/>
                    <a:lumOff val="25000"/>
                  </a:schemeClr>
                </a:solidFill>
              </a:rPr>
              <a:t>Чтение:</a:t>
            </a:r>
            <a:endParaRPr lang="ru-RU" dirty="0" smtClean="0">
              <a:solidFill>
                <a:schemeClr val="tx1">
                  <a:lumMod val="75000"/>
                  <a:lumOff val="25000"/>
                </a:schemeClr>
              </a:solidFill>
            </a:endParaRP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 соответствие техники чтения требованиям школьной программы;</a:t>
            </a: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 скорость, плавность, отсутствие “очиток”;</a:t>
            </a: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 понимание смысла прочитанного;</a:t>
            </a: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 умение запоминать прочитанное.</a:t>
            </a:r>
          </a:p>
          <a:p>
            <a:pPr marL="0" fontAlgn="auto" hangingPunct="0">
              <a:spcBef>
                <a:spcPts val="0"/>
              </a:spcBef>
              <a:spcAft>
                <a:spcPts val="0"/>
              </a:spcAft>
              <a:buFont typeface="Wingdings 3" charset="2"/>
              <a:buChar char=""/>
              <a:defRPr/>
            </a:pPr>
            <a:r>
              <a:rPr lang="ru-RU" dirty="0" smtClean="0">
                <a:solidFill>
                  <a:schemeClr val="tx1">
                    <a:lumMod val="75000"/>
                    <a:lumOff val="25000"/>
                  </a:schemeClr>
                </a:solidFill>
              </a:rPr>
              <a:t> </a:t>
            </a:r>
          </a:p>
          <a:p>
            <a:pPr marL="0" fontAlgn="auto" hangingPunct="0">
              <a:spcBef>
                <a:spcPts val="0"/>
              </a:spcBef>
              <a:spcAft>
                <a:spcPts val="0"/>
              </a:spcAft>
              <a:buFont typeface="Wingdings 3" charset="2"/>
              <a:buChar char=""/>
              <a:defRPr/>
            </a:pPr>
            <a:r>
              <a:rPr lang="ru-RU" b="1" dirty="0" smtClean="0">
                <a:solidFill>
                  <a:schemeClr val="tx1">
                    <a:lumMod val="75000"/>
                    <a:lumOff val="25000"/>
                  </a:schemeClr>
                </a:solidFill>
              </a:rPr>
              <a:t>Рекомендации по составлению АОП____________________________________________</a:t>
            </a:r>
          </a:p>
          <a:p>
            <a:pPr marL="0" fontAlgn="auto" hangingPunct="0">
              <a:spcBef>
                <a:spcPts val="0"/>
              </a:spcBef>
              <a:spcAft>
                <a:spcPts val="0"/>
              </a:spcAft>
              <a:buFont typeface="Wingdings 3" charset="2"/>
              <a:buNone/>
              <a:defRPr/>
            </a:pPr>
            <a:r>
              <a:rPr lang="ru-RU" b="1" dirty="0" smtClean="0">
                <a:solidFill>
                  <a:schemeClr val="tx1">
                    <a:lumMod val="75000"/>
                    <a:lumOff val="25000"/>
                  </a:schemeClr>
                </a:solidFill>
              </a:rPr>
              <a:t>____________________________________________________________________________________________________________________________________________________________________________</a:t>
            </a:r>
            <a:endParaRPr lang="ru-RU" dirty="0" smtClean="0">
              <a:solidFill>
                <a:schemeClr val="tx1">
                  <a:lumMod val="75000"/>
                  <a:lumOff val="25000"/>
                </a:schemeClr>
              </a:solidFill>
            </a:endParaRP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1673225" y="360363"/>
            <a:ext cx="9821863" cy="6272212"/>
          </a:xfrm>
        </p:spPr>
        <p:txBody>
          <a:bodyPr/>
          <a:lstStyle/>
          <a:p>
            <a:r>
              <a:rPr lang="ru-RU" sz="1900" smtClean="0"/>
              <a:t>        </a:t>
            </a:r>
            <a:r>
              <a:rPr lang="ru-RU" sz="1800" smtClean="0"/>
              <a:t>В России, как и во всем мире, наблюдается тенденция роста количества  детей с ограниченными возможностями здоровья.</a:t>
            </a:r>
            <a:br>
              <a:rPr lang="ru-RU" sz="1800" smtClean="0"/>
            </a:br>
            <a:r>
              <a:rPr lang="ru-RU" sz="1800" smtClean="0"/>
              <a:t>        С конца XX столетия частота детской инвалидности в нашей стране увеличилась в 2 раза и по разным данным составляет от 6 до 9%. Для того, чтобы человек с ограниченными возможностями почувствовал себя полноценным членом общества необходимо создать условия для преодоления ограничений, возникших в его жизни, предоставить ему равные со здоровыми людьми возможности участия в жизни общества [</a:t>
            </a:r>
            <a:r>
              <a:rPr lang="ru-RU" sz="1800" i="1" smtClean="0"/>
              <a:t>Лебединский, В.В. Нарушение психического развития. – М.: Педагогика. – 2004. – 306 с.]</a:t>
            </a:r>
            <a:r>
              <a:rPr lang="ru-RU" sz="1800" smtClean="0"/>
              <a:t/>
            </a:r>
            <a:br>
              <a:rPr lang="ru-RU" sz="1800" smtClean="0"/>
            </a:br>
            <a:r>
              <a:rPr lang="ru-RU" sz="1800" smtClean="0"/>
              <a:t>       С каждым годом в школах возрастает количество детей с парциальными и сочетанными нарушениями развития, несформированностями отдельных когнитивных функций   и эмоционально-волевых процессов.  </a:t>
            </a:r>
            <a:br>
              <a:rPr lang="ru-RU" sz="1800" smtClean="0"/>
            </a:br>
            <a:r>
              <a:rPr lang="ru-RU" sz="1800" smtClean="0"/>
              <a:t>        Кроме того в  последние годы наблюдается новая тенденция – родители не хотят отдавать своих детей в закрытые учреждения интернатного типа и воспитывают их в семье, устраивая в общеобразовательные школы и детские сады. Это желание родителей закреплено законодательно. </a:t>
            </a:r>
            <a:br>
              <a:rPr lang="ru-RU" sz="1800" smtClean="0"/>
            </a:br>
            <a:r>
              <a:rPr lang="ru-RU" sz="1800" smtClean="0"/>
              <a:t>        В федеральном законе «Об образовании»</a:t>
            </a:r>
            <a:r>
              <a:rPr lang="ru-RU" sz="1800" baseline="30000" smtClean="0">
                <a:hlinkClick r:id="rId2"/>
              </a:rPr>
              <a:t>[2]</a:t>
            </a:r>
            <a:r>
              <a:rPr lang="ru-RU" sz="1800" smtClean="0"/>
              <a:t> зафиксировано право детей с ограниченными возможностями здоровья (ОВЗ) на специальные образовательные условия и введено понятие инклюзивного образования — </a:t>
            </a:r>
            <a:r>
              <a:rPr lang="ru-RU" sz="1800" i="1" smtClean="0"/>
              <a:t>«обеспечения равного доступа к образованию для всех обучающихся с учетом разнообразия особых образовательных потребностей и индивидуальных возможностей»</a:t>
            </a:r>
            <a:r>
              <a:rPr lang="ru-RU" sz="1800" smtClean="0"/>
              <a:t>. </a:t>
            </a:r>
            <a:br>
              <a:rPr lang="ru-RU" sz="1800" smtClean="0"/>
            </a:br>
            <a:endParaRPr lang="ru-RU" sz="1800"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Заголовок 1"/>
          <p:cNvSpPr>
            <a:spLocks noGrp="1"/>
          </p:cNvSpPr>
          <p:nvPr>
            <p:ph type="title"/>
          </p:nvPr>
        </p:nvSpPr>
        <p:spPr>
          <a:xfrm>
            <a:off x="1654175" y="0"/>
            <a:ext cx="9763125" cy="623888"/>
          </a:xfrm>
        </p:spPr>
        <p:txBody>
          <a:bodyPr/>
          <a:lstStyle/>
          <a:p>
            <a:r>
              <a:rPr lang="ru-RU" sz="2000" smtClean="0"/>
              <a:t>Приложение  4 лист 1 – </a:t>
            </a:r>
            <a:r>
              <a:rPr lang="ru-RU" sz="2000" b="1" smtClean="0"/>
              <a:t>Протокол ПМПк - обследование</a:t>
            </a:r>
            <a:endParaRPr lang="ru-RU" sz="2000" smtClean="0"/>
          </a:p>
        </p:txBody>
      </p:sp>
      <p:sp>
        <p:nvSpPr>
          <p:cNvPr id="3" name="Содержимое 2"/>
          <p:cNvSpPr>
            <a:spLocks noGrp="1"/>
          </p:cNvSpPr>
          <p:nvPr>
            <p:ph idx="1"/>
          </p:nvPr>
        </p:nvSpPr>
        <p:spPr>
          <a:xfrm>
            <a:off x="1190625" y="550863"/>
            <a:ext cx="9840913" cy="4892675"/>
          </a:xfrm>
        </p:spPr>
        <p:txBody>
          <a:bodyPr rtlCol="0">
            <a:normAutofit fontScale="77500" lnSpcReduction="20000"/>
          </a:bodyPr>
          <a:lstStyle/>
          <a:p>
            <a:pPr algn="ctr" fontAlgn="auto">
              <a:spcAft>
                <a:spcPts val="0"/>
              </a:spcAft>
              <a:buFont typeface="Wingdings 3" charset="2"/>
              <a:buNone/>
              <a:defRPr/>
            </a:pPr>
            <a:r>
              <a:rPr lang="ru-RU" b="1" dirty="0" smtClean="0">
                <a:solidFill>
                  <a:schemeClr val="tx1">
                    <a:lumMod val="75000"/>
                    <a:lumOff val="25000"/>
                  </a:schemeClr>
                </a:solidFill>
              </a:rPr>
              <a:t>ПРОТОКОЛ № _______________________________ </a:t>
            </a:r>
          </a:p>
          <a:p>
            <a:pPr algn="ctr" fontAlgn="auto">
              <a:spcAft>
                <a:spcPts val="0"/>
              </a:spcAft>
              <a:buFont typeface="Wingdings 3" charset="2"/>
              <a:buNone/>
              <a:defRPr/>
            </a:pPr>
            <a:r>
              <a:rPr lang="ru-RU" b="1" dirty="0" smtClean="0">
                <a:solidFill>
                  <a:schemeClr val="tx1">
                    <a:lumMod val="75000"/>
                    <a:lumOff val="25000"/>
                  </a:schemeClr>
                </a:solidFill>
              </a:rPr>
              <a:t>ПСИХОЛОГО-МЕДИКО-ПЕДАГОГИЧЕСКОГО КОНСИЛИУМА</a:t>
            </a:r>
          </a:p>
          <a:p>
            <a:pPr algn="ctr" fontAlgn="auto">
              <a:spcAft>
                <a:spcPts val="0"/>
              </a:spcAft>
              <a:buFont typeface="Wingdings 3" charset="2"/>
              <a:buNone/>
              <a:defRPr/>
            </a:pPr>
            <a:endParaRPr lang="ru-RU" dirty="0" smtClean="0">
              <a:solidFill>
                <a:schemeClr val="tx1">
                  <a:lumMod val="75000"/>
                  <a:lumOff val="25000"/>
                </a:schemeClr>
              </a:solidFill>
            </a:endParaRPr>
          </a:p>
          <a:p>
            <a:pPr fontAlgn="auto">
              <a:spcAft>
                <a:spcPts val="0"/>
              </a:spcAft>
              <a:buFont typeface="Wingdings 3" charset="2"/>
              <a:buChar char=""/>
              <a:defRPr/>
            </a:pPr>
            <a:r>
              <a:rPr lang="ru-RU" dirty="0" smtClean="0">
                <a:solidFill>
                  <a:schemeClr val="tx1">
                    <a:lumMod val="75000"/>
                    <a:lumOff val="25000"/>
                  </a:schemeClr>
                </a:solidFill>
              </a:rPr>
              <a:t> </a:t>
            </a:r>
            <a:r>
              <a:rPr lang="ru-RU" b="1" dirty="0" err="1" smtClean="0">
                <a:solidFill>
                  <a:schemeClr val="tx1">
                    <a:lumMod val="75000"/>
                    <a:lumOff val="25000"/>
                  </a:schemeClr>
                </a:solidFill>
              </a:rPr>
              <a:t>Фамилия</a:t>
            </a:r>
            <a:r>
              <a:rPr lang="ru-RU" dirty="0" err="1" smtClean="0">
                <a:solidFill>
                  <a:schemeClr val="tx1">
                    <a:lumMod val="75000"/>
                    <a:lumOff val="25000"/>
                  </a:schemeClr>
                </a:solidFill>
              </a:rPr>
              <a:t>_________________________</a:t>
            </a:r>
            <a:r>
              <a:rPr lang="ru-RU" dirty="0" smtClean="0">
                <a:solidFill>
                  <a:schemeClr val="tx1">
                    <a:lumMod val="75000"/>
                    <a:lumOff val="25000"/>
                  </a:schemeClr>
                </a:solidFill>
              </a:rPr>
              <a:t>    </a:t>
            </a:r>
            <a:r>
              <a:rPr lang="ru-RU" b="1" dirty="0" err="1" smtClean="0">
                <a:solidFill>
                  <a:schemeClr val="tx1">
                    <a:lumMod val="75000"/>
                    <a:lumOff val="25000"/>
                  </a:schemeClr>
                </a:solidFill>
              </a:rPr>
              <a:t>Имя</a:t>
            </a:r>
            <a:r>
              <a:rPr lang="ru-RU" dirty="0" err="1" smtClean="0">
                <a:solidFill>
                  <a:schemeClr val="tx1">
                    <a:lumMod val="75000"/>
                    <a:lumOff val="25000"/>
                  </a:schemeClr>
                </a:solidFill>
              </a:rPr>
              <a:t>__________________________</a:t>
            </a:r>
            <a:r>
              <a:rPr lang="ru-RU" dirty="0" smtClean="0">
                <a:solidFill>
                  <a:schemeClr val="tx1">
                    <a:lumMod val="75000"/>
                    <a:lumOff val="25000"/>
                  </a:schemeClr>
                </a:solidFill>
              </a:rPr>
              <a:t> </a:t>
            </a:r>
            <a:r>
              <a:rPr lang="ru-RU" b="1" dirty="0" err="1" smtClean="0">
                <a:solidFill>
                  <a:schemeClr val="tx1">
                    <a:lumMod val="75000"/>
                    <a:lumOff val="25000"/>
                  </a:schemeClr>
                </a:solidFill>
              </a:rPr>
              <a:t>Отчество</a:t>
            </a:r>
            <a:r>
              <a:rPr lang="ru-RU" dirty="0" err="1" smtClean="0">
                <a:solidFill>
                  <a:schemeClr val="tx1">
                    <a:lumMod val="75000"/>
                    <a:lumOff val="25000"/>
                  </a:schemeClr>
                </a:solidFill>
              </a:rPr>
              <a:t>__________________________</a:t>
            </a:r>
            <a:r>
              <a:rPr lang="ru-RU" dirty="0" smtClean="0">
                <a:solidFill>
                  <a:schemeClr val="tx1">
                    <a:lumMod val="75000"/>
                    <a:lumOff val="25000"/>
                  </a:schemeClr>
                </a:solidFill>
              </a:rPr>
              <a:t> </a:t>
            </a:r>
          </a:p>
          <a:p>
            <a:pPr fontAlgn="auto">
              <a:spcAft>
                <a:spcPts val="0"/>
              </a:spcAft>
              <a:buFont typeface="Wingdings 3" charset="2"/>
              <a:buChar char=""/>
              <a:defRPr/>
            </a:pPr>
            <a:r>
              <a:rPr lang="ru-RU" b="1" dirty="0" smtClean="0">
                <a:solidFill>
                  <a:schemeClr val="tx1">
                    <a:lumMod val="75000"/>
                    <a:lumOff val="25000"/>
                  </a:schemeClr>
                </a:solidFill>
              </a:rPr>
              <a:t>Дата </a:t>
            </a:r>
            <a:r>
              <a:rPr lang="ru-RU" b="1" dirty="0" err="1" smtClean="0">
                <a:solidFill>
                  <a:schemeClr val="tx1">
                    <a:lumMod val="75000"/>
                    <a:lumOff val="25000"/>
                  </a:schemeClr>
                </a:solidFill>
              </a:rPr>
              <a:t>рождения</a:t>
            </a:r>
            <a:r>
              <a:rPr lang="ru-RU" dirty="0" err="1" smtClean="0">
                <a:solidFill>
                  <a:schemeClr val="tx1">
                    <a:lumMod val="75000"/>
                    <a:lumOff val="25000"/>
                  </a:schemeClr>
                </a:solidFill>
              </a:rPr>
              <a:t>_____________</a:t>
            </a:r>
            <a:r>
              <a:rPr lang="ru-RU" dirty="0" smtClean="0">
                <a:solidFill>
                  <a:schemeClr val="tx1">
                    <a:lumMod val="75000"/>
                    <a:lumOff val="25000"/>
                  </a:schemeClr>
                </a:solidFill>
              </a:rPr>
              <a:t>    </a:t>
            </a:r>
            <a:r>
              <a:rPr lang="ru-RU" b="1" dirty="0" smtClean="0">
                <a:solidFill>
                  <a:schemeClr val="tx1">
                    <a:lumMod val="75000"/>
                    <a:lumOff val="25000"/>
                  </a:schemeClr>
                </a:solidFill>
              </a:rPr>
              <a:t>Дом. адрес, </a:t>
            </a:r>
            <a:r>
              <a:rPr lang="ru-RU" b="1" dirty="0" err="1" smtClean="0">
                <a:solidFill>
                  <a:schemeClr val="tx1">
                    <a:lumMod val="75000"/>
                    <a:lumOff val="25000"/>
                  </a:schemeClr>
                </a:solidFill>
              </a:rPr>
              <a:t>телефон________________________________</a:t>
            </a:r>
            <a:r>
              <a:rPr lang="ru-RU" b="1" dirty="0" smtClean="0">
                <a:solidFill>
                  <a:schemeClr val="tx1">
                    <a:lumMod val="75000"/>
                    <a:lumOff val="25000"/>
                  </a:schemeClr>
                </a:solidFill>
              </a:rPr>
              <a:t> _________________</a:t>
            </a:r>
          </a:p>
          <a:p>
            <a:pPr fontAlgn="auto">
              <a:spcAft>
                <a:spcPts val="0"/>
              </a:spcAft>
              <a:buFont typeface="Wingdings 3" charset="2"/>
              <a:buChar char=""/>
              <a:defRPr/>
            </a:pPr>
            <a:r>
              <a:rPr lang="ru-RU" b="1" dirty="0" smtClean="0">
                <a:solidFill>
                  <a:schemeClr val="tx1">
                    <a:lumMod val="75000"/>
                    <a:lumOff val="25000"/>
                  </a:schemeClr>
                </a:solidFill>
              </a:rPr>
              <a:t>Причина проведения ПМПк </a:t>
            </a:r>
            <a:r>
              <a:rPr lang="ru-RU" dirty="0" smtClean="0">
                <a:solidFill>
                  <a:schemeClr val="tx1">
                    <a:lumMod val="75000"/>
                    <a:lumOff val="25000"/>
                  </a:schemeClr>
                </a:solidFill>
              </a:rPr>
              <a:t> __________________________________________________________________________</a:t>
            </a:r>
          </a:p>
          <a:p>
            <a:pPr fontAlgn="auto">
              <a:spcAft>
                <a:spcPts val="0"/>
              </a:spcAft>
              <a:buFont typeface="Wingdings 3" charset="2"/>
              <a:buChar char=""/>
              <a:defRPr/>
            </a:pPr>
            <a:r>
              <a:rPr lang="ru-RU" dirty="0" smtClean="0">
                <a:solidFill>
                  <a:schemeClr val="tx1">
                    <a:lumMod val="75000"/>
                    <a:lumOff val="25000"/>
                  </a:schemeClr>
                </a:solidFill>
              </a:rPr>
              <a:t>_______________________________________________________________________________________________________</a:t>
            </a:r>
          </a:p>
          <a:p>
            <a:pPr algn="ctr" fontAlgn="auto">
              <a:spcAft>
                <a:spcPts val="0"/>
              </a:spcAft>
              <a:buFont typeface="Wingdings 3" charset="2"/>
              <a:buNone/>
              <a:defRPr/>
            </a:pPr>
            <a:r>
              <a:rPr lang="ru-RU" dirty="0" smtClean="0">
                <a:solidFill>
                  <a:schemeClr val="tx1">
                    <a:lumMod val="75000"/>
                    <a:lumOff val="25000"/>
                  </a:schemeClr>
                </a:solidFill>
              </a:rPr>
              <a:t>ДАННЫЕ ОБСЛЕДОВАНИЯ СПЕЦИАЛИСТОВ</a:t>
            </a:r>
          </a:p>
          <a:p>
            <a:pPr fontAlgn="auto">
              <a:spcAft>
                <a:spcPts val="0"/>
              </a:spcAft>
              <a:buFont typeface="Wingdings 3" charset="2"/>
              <a:buChar char=""/>
              <a:defRPr/>
            </a:pPr>
            <a:r>
              <a:rPr lang="ru-RU" dirty="0" smtClean="0">
                <a:solidFill>
                  <a:schemeClr val="tx1">
                    <a:lumMod val="75000"/>
                    <a:lumOff val="25000"/>
                  </a:schemeClr>
                </a:solidFill>
              </a:rPr>
              <a:t>Дефектолог(педагог) _________________________________________________________________________________ </a:t>
            </a:r>
          </a:p>
          <a:p>
            <a:pPr fontAlgn="auto">
              <a:spcAft>
                <a:spcPts val="0"/>
              </a:spcAft>
              <a:buFont typeface="Wingdings 3" charset="2"/>
              <a:buChar char=""/>
              <a:defRPr/>
            </a:pPr>
            <a:r>
              <a:rPr lang="ru-RU" dirty="0" smtClean="0">
                <a:solidFill>
                  <a:schemeClr val="tx1">
                    <a:lumMod val="75000"/>
                    <a:lumOff val="25000"/>
                  </a:schemeClr>
                </a:solidFill>
              </a:rPr>
              <a:t>Психолог _____________________________________________________________________________________________  Логопед ______________________________________________________________________________________________</a:t>
            </a:r>
          </a:p>
          <a:p>
            <a:pPr fontAlgn="auto">
              <a:spcAft>
                <a:spcPts val="0"/>
              </a:spcAft>
              <a:buFont typeface="Wingdings 3" charset="2"/>
              <a:buChar char=""/>
              <a:defRPr/>
            </a:pPr>
            <a:r>
              <a:rPr lang="ru-RU" dirty="0" smtClean="0">
                <a:solidFill>
                  <a:schemeClr val="tx1">
                    <a:lumMod val="75000"/>
                    <a:lumOff val="25000"/>
                  </a:schemeClr>
                </a:solidFill>
              </a:rPr>
              <a:t>Врач (____________)  ___________________________________________________________________________________</a:t>
            </a:r>
          </a:p>
          <a:p>
            <a:pPr fontAlgn="auto">
              <a:spcAft>
                <a:spcPts val="0"/>
              </a:spcAft>
              <a:buFont typeface="Wingdings 3" charset="2"/>
              <a:buChar char=""/>
              <a:defRPr/>
            </a:pPr>
            <a:r>
              <a:rPr lang="ru-RU" dirty="0" smtClean="0">
                <a:solidFill>
                  <a:schemeClr val="tx1">
                    <a:lumMod val="75000"/>
                    <a:lumOff val="25000"/>
                  </a:schemeClr>
                </a:solidFill>
              </a:rPr>
              <a:t>Специалист (_________________)  _______________________________________________________________________</a:t>
            </a:r>
          </a:p>
          <a:p>
            <a:pPr fontAlgn="auto">
              <a:spcAft>
                <a:spcPts val="0"/>
              </a:spcAft>
              <a:buFont typeface="Wingdings 3" charset="2"/>
              <a:buChar char=""/>
              <a:defRPr/>
            </a:pPr>
            <a:r>
              <a:rPr lang="ru-RU" dirty="0" smtClean="0">
                <a:solidFill>
                  <a:schemeClr val="tx1">
                    <a:lumMod val="75000"/>
                    <a:lumOff val="25000"/>
                  </a:schemeClr>
                </a:solidFill>
              </a:rPr>
              <a:t>ОСНОВНЫЕ ОСОБЕННОСТИ РАЗВИТИЯ, ОПРЕДЕЛЯЮЩИЕ СОСТОЯНИЕ РЕБЕНКА ________________________</a:t>
            </a:r>
          </a:p>
          <a:p>
            <a:pPr fontAlgn="auto">
              <a:spcAft>
                <a:spcPts val="0"/>
              </a:spcAft>
              <a:buFont typeface="Wingdings 3" charset="2"/>
              <a:buNone/>
              <a:defRPr/>
            </a:pPr>
            <a:r>
              <a:rPr lang="ru-RU" dirty="0" smtClean="0">
                <a:solidFill>
                  <a:schemeClr val="tx1">
                    <a:lumMod val="75000"/>
                    <a:lumOff val="25000"/>
                  </a:schemeClr>
                </a:solidFill>
              </a:rPr>
              <a:t>       _______________________________________________________________________________________________________</a:t>
            </a:r>
          </a:p>
          <a:p>
            <a:pPr fontAlgn="auto">
              <a:spcAft>
                <a:spcPts val="0"/>
              </a:spcAft>
              <a:buFont typeface="Wingdings 3" charset="2"/>
              <a:buChar char=""/>
              <a:defRPr/>
            </a:pPr>
            <a:endParaRPr lang="ru-RU" dirty="0" smtClean="0">
              <a:solidFill>
                <a:schemeClr val="tx1">
                  <a:lumMod val="75000"/>
                  <a:lumOff val="25000"/>
                </a:schemeClr>
              </a:solidFill>
            </a:endParaRP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Заголовок 1"/>
          <p:cNvSpPr>
            <a:spLocks noGrp="1"/>
          </p:cNvSpPr>
          <p:nvPr>
            <p:ph type="title"/>
          </p:nvPr>
        </p:nvSpPr>
        <p:spPr>
          <a:xfrm>
            <a:off x="1663700" y="0"/>
            <a:ext cx="8912225" cy="623888"/>
          </a:xfrm>
        </p:spPr>
        <p:txBody>
          <a:bodyPr/>
          <a:lstStyle/>
          <a:p>
            <a:r>
              <a:rPr lang="ru-RU" sz="2000" smtClean="0"/>
              <a:t>Приложение  4 лист 2 – </a:t>
            </a:r>
            <a:r>
              <a:rPr lang="ru-RU" sz="2000" b="1" smtClean="0"/>
              <a:t>Протокол ПМПк - обследование </a:t>
            </a:r>
            <a:endParaRPr lang="ru-RU" sz="2000" smtClean="0"/>
          </a:p>
        </p:txBody>
      </p:sp>
      <p:sp>
        <p:nvSpPr>
          <p:cNvPr id="3" name="Содержимое 2"/>
          <p:cNvSpPr>
            <a:spLocks noGrp="1"/>
          </p:cNvSpPr>
          <p:nvPr>
            <p:ph idx="1"/>
          </p:nvPr>
        </p:nvSpPr>
        <p:spPr>
          <a:xfrm>
            <a:off x="1103313" y="581025"/>
            <a:ext cx="10086975" cy="6065838"/>
          </a:xfrm>
        </p:spPr>
        <p:txBody>
          <a:bodyPr rtlCol="0">
            <a:normAutofit fontScale="70000" lnSpcReduction="20000"/>
          </a:bodyPr>
          <a:lstStyle/>
          <a:p>
            <a:pPr marL="0" fontAlgn="auto">
              <a:spcBef>
                <a:spcPts val="0"/>
              </a:spcBef>
              <a:spcAft>
                <a:spcPts val="0"/>
              </a:spcAft>
              <a:buFont typeface="Wingdings 3" charset="2"/>
              <a:buChar char=""/>
              <a:defRPr/>
            </a:pPr>
            <a:r>
              <a:rPr lang="ru-RU" sz="2100" dirty="0" smtClean="0">
                <a:solidFill>
                  <a:schemeClr val="tx1">
                    <a:lumMod val="75000"/>
                    <a:lumOff val="25000"/>
                  </a:schemeClr>
                </a:solidFill>
              </a:rPr>
              <a:t>РЕКОМЕНДАЦИИ КОНСИЛИУМА ПО РЕАЛИЗАЦИИ СПЕЦИАЛЬНЫХ ОБРАЗОВАТЕЛЬНЫХ УСЛОВИЙ В СООТВЕТСТВИИ С РЕКОМЕНДАЦИЯМИ ПМПК </a:t>
            </a:r>
            <a:r>
              <a:rPr lang="ru-RU" sz="1900" dirty="0" smtClean="0">
                <a:solidFill>
                  <a:schemeClr val="tx1">
                    <a:lumMod val="75000"/>
                    <a:lumOff val="25000"/>
                  </a:schemeClr>
                </a:solidFill>
              </a:rPr>
              <a:t>___________________________________________________________________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___________________________________________________________________________________________________________________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РЕКОМЕНДАЦИИ ПО РЕАЛИЗАЦИИ КОРРЕКЦИОННОЙ ПРОГРАММЫ _______________________________________________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___________________________________________________________________________________________________________________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ДОПОЛНИТЕЛЬНЫЕ УСЛОВИЯ _____________________________________________________________________________________ _______________________________________________________________________________________________________________________</a:t>
            </a:r>
          </a:p>
          <a:p>
            <a:pPr marL="0" fontAlgn="auto">
              <a:spcBef>
                <a:spcPts val="0"/>
              </a:spcBef>
              <a:spcAft>
                <a:spcPts val="0"/>
              </a:spcAft>
              <a:buFont typeface="Wingdings 3" charset="2"/>
              <a:buChar char=""/>
              <a:defRPr/>
            </a:pPr>
            <a:endParaRPr lang="ru-RU" sz="1900" dirty="0" smtClean="0">
              <a:solidFill>
                <a:schemeClr val="tx1">
                  <a:lumMod val="75000"/>
                  <a:lumOff val="25000"/>
                </a:schemeClr>
              </a:solidFill>
            </a:endParaRPr>
          </a:p>
          <a:p>
            <a:pPr marL="0" fontAlgn="auto">
              <a:spcBef>
                <a:spcPts val="0"/>
              </a:spcBef>
              <a:spcAft>
                <a:spcPts val="0"/>
              </a:spcAft>
              <a:buFont typeface="Wingdings 3" charset="2"/>
              <a:buChar char=""/>
              <a:defRPr/>
            </a:pPr>
            <a:endParaRPr lang="ru-RU" sz="1900" dirty="0" smtClean="0">
              <a:solidFill>
                <a:schemeClr val="tx1">
                  <a:lumMod val="75000"/>
                  <a:lumOff val="25000"/>
                </a:schemeClr>
              </a:solidFill>
            </a:endParaRPr>
          </a:p>
          <a:p>
            <a:pPr marL="0" fontAlgn="auto">
              <a:spcBef>
                <a:spcPts val="0"/>
              </a:spcBef>
              <a:spcAft>
                <a:spcPts val="0"/>
              </a:spcAft>
              <a:buFont typeface="Wingdings 3" charset="2"/>
              <a:buNone/>
              <a:defRPr/>
            </a:pPr>
            <a:r>
              <a:rPr lang="ru-RU" sz="1900" dirty="0" smtClean="0">
                <a:solidFill>
                  <a:schemeClr val="tx1">
                    <a:lumMod val="75000"/>
                    <a:lumOff val="25000"/>
                  </a:schemeClr>
                </a:solidFill>
              </a:rPr>
              <a:t> </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Председатель консилиума ______________________________                            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Психолог    ___________________________________________                                   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Дефектолог       ________________________________________                                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Логопед      ___________________________________________                                   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Врач       _____________________________________________                                      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Специалист   _________________________________________                                   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Секретарь   ___________________________________________                                  ____________________                                                                                                                      </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 </a:t>
            </a:r>
          </a:p>
          <a:p>
            <a:pPr marL="0" fontAlgn="auto">
              <a:spcBef>
                <a:spcPts val="0"/>
              </a:spcBef>
              <a:spcAft>
                <a:spcPts val="0"/>
              </a:spcAft>
              <a:buFont typeface="Wingdings 3" charset="2"/>
              <a:buChar char=""/>
              <a:defRPr/>
            </a:pPr>
            <a:endParaRPr lang="ru-RU" sz="1900" dirty="0" smtClean="0">
              <a:solidFill>
                <a:schemeClr val="tx1">
                  <a:lumMod val="75000"/>
                  <a:lumOff val="25000"/>
                </a:schemeClr>
              </a:solidFill>
            </a:endParaRPr>
          </a:p>
          <a:p>
            <a:pPr marL="0" fontAlgn="auto">
              <a:spcBef>
                <a:spcPts val="0"/>
              </a:spcBef>
              <a:spcAft>
                <a:spcPts val="0"/>
              </a:spcAft>
              <a:buFont typeface="Wingdings 3" charset="2"/>
              <a:buChar char=""/>
              <a:defRPr/>
            </a:pPr>
            <a:endParaRPr lang="ru-RU" sz="1900" dirty="0" smtClean="0">
              <a:solidFill>
                <a:schemeClr val="tx1">
                  <a:lumMod val="75000"/>
                  <a:lumOff val="25000"/>
                </a:schemeClr>
              </a:solidFill>
            </a:endParaRP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Дата проведения ПМПк   _________________________</a:t>
            </a:r>
          </a:p>
          <a:p>
            <a:pPr marL="0" fontAlgn="auto">
              <a:spcBef>
                <a:spcPts val="0"/>
              </a:spcBef>
              <a:spcAft>
                <a:spcPts val="0"/>
              </a:spcAft>
              <a:buFont typeface="Wingdings 3" charset="2"/>
              <a:buChar char=""/>
              <a:defRPr/>
            </a:pPr>
            <a:r>
              <a:rPr lang="ru-RU" sz="1900" dirty="0" smtClean="0">
                <a:solidFill>
                  <a:schemeClr val="tx1">
                    <a:lumMod val="75000"/>
                    <a:lumOff val="25000"/>
                  </a:schemeClr>
                </a:solidFill>
              </a:rPr>
              <a:t> </a:t>
            </a:r>
          </a:p>
          <a:p>
            <a:pPr marL="0" fontAlgn="auto">
              <a:spcBef>
                <a:spcPts val="0"/>
              </a:spcBef>
              <a:spcAft>
                <a:spcPts val="0"/>
              </a:spcAft>
              <a:buFont typeface="Wingdings 3" charset="2"/>
              <a:buChar char=""/>
              <a:defRPr/>
            </a:pPr>
            <a:r>
              <a:rPr lang="ru-RU" sz="1900" b="1" dirty="0" smtClean="0">
                <a:solidFill>
                  <a:schemeClr val="tx1">
                    <a:lumMod val="75000"/>
                    <a:lumOff val="25000"/>
                  </a:schemeClr>
                </a:solidFill>
              </a:rPr>
              <a:t>С решением ПМПк согласен</a:t>
            </a:r>
            <a:r>
              <a:rPr lang="ru-RU" sz="1900" dirty="0" smtClean="0">
                <a:solidFill>
                  <a:schemeClr val="tx1">
                    <a:lumMod val="75000"/>
                    <a:lumOff val="25000"/>
                  </a:schemeClr>
                </a:solidFill>
              </a:rPr>
              <a:t> </a:t>
            </a:r>
            <a:r>
              <a:rPr lang="ru-RU" sz="1900" b="1" dirty="0" smtClean="0">
                <a:solidFill>
                  <a:schemeClr val="tx1">
                    <a:lumMod val="75000"/>
                    <a:lumOff val="25000"/>
                  </a:schemeClr>
                </a:solidFill>
              </a:rPr>
              <a:t>/ </a:t>
            </a:r>
            <a:r>
              <a:rPr lang="ru-RU" sz="1900" b="1" dirty="0" err="1" smtClean="0">
                <a:solidFill>
                  <a:schemeClr val="tx1">
                    <a:lumMod val="75000"/>
                    <a:lumOff val="25000"/>
                  </a:schemeClr>
                </a:solidFill>
              </a:rPr>
              <a:t>несогласен_______________________________</a:t>
            </a:r>
            <a:r>
              <a:rPr lang="ru-RU" sz="1900" dirty="0" smtClean="0">
                <a:solidFill>
                  <a:schemeClr val="tx1">
                    <a:lumMod val="75000"/>
                    <a:lumOff val="25000"/>
                  </a:schemeClr>
                </a:solidFill>
              </a:rPr>
              <a:t>   (_____________________________________)</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Заголовок 1"/>
          <p:cNvSpPr>
            <a:spLocks noGrp="1"/>
          </p:cNvSpPr>
          <p:nvPr>
            <p:ph type="title"/>
          </p:nvPr>
        </p:nvSpPr>
        <p:spPr>
          <a:xfrm>
            <a:off x="1576388" y="0"/>
            <a:ext cx="8912225" cy="623888"/>
          </a:xfrm>
        </p:spPr>
        <p:txBody>
          <a:bodyPr/>
          <a:lstStyle/>
          <a:p>
            <a:r>
              <a:rPr lang="ru-RU" sz="2000" smtClean="0"/>
              <a:t>Приложение  5 лист 1 – </a:t>
            </a:r>
            <a:r>
              <a:rPr lang="ru-RU" sz="2000" b="1" smtClean="0"/>
              <a:t>Протокол ПМПк - рекоммендации </a:t>
            </a:r>
            <a:endParaRPr lang="ru-RU" sz="2000" smtClean="0"/>
          </a:p>
        </p:txBody>
      </p:sp>
      <p:sp>
        <p:nvSpPr>
          <p:cNvPr id="59394" name="Содержимое 2"/>
          <p:cNvSpPr>
            <a:spLocks noGrp="1"/>
          </p:cNvSpPr>
          <p:nvPr>
            <p:ph idx="1"/>
          </p:nvPr>
        </p:nvSpPr>
        <p:spPr>
          <a:xfrm>
            <a:off x="928688" y="406400"/>
            <a:ext cx="10001250" cy="6451600"/>
          </a:xfrm>
        </p:spPr>
        <p:txBody>
          <a:bodyPr/>
          <a:lstStyle/>
          <a:p>
            <a:pPr algn="ctr">
              <a:buFont typeface="Wingdings 3" pitchFamily="18" charset="2"/>
              <a:buNone/>
            </a:pPr>
            <a:r>
              <a:rPr lang="ru-RU" sz="1400" b="1" smtClean="0"/>
              <a:t>ПРОТОКОЛ № _______________________________ </a:t>
            </a:r>
          </a:p>
          <a:p>
            <a:pPr algn="ctr">
              <a:buFont typeface="Wingdings 3" pitchFamily="18" charset="2"/>
              <a:buNone/>
            </a:pPr>
            <a:r>
              <a:rPr lang="ru-RU" sz="1400" b="1" smtClean="0"/>
              <a:t>ПСИХОЛОГО-МЕДИКО-ПЕДАГОГИЧЕСКОГО КОНСИЛИУМА</a:t>
            </a:r>
          </a:p>
          <a:p>
            <a:r>
              <a:rPr lang="ru-RU" sz="1400" smtClean="0"/>
              <a:t> </a:t>
            </a:r>
            <a:r>
              <a:rPr lang="ru-RU" sz="1400" b="1" smtClean="0"/>
              <a:t>Фамилия</a:t>
            </a:r>
            <a:r>
              <a:rPr lang="ru-RU" sz="1400" smtClean="0"/>
              <a:t>___________________________    </a:t>
            </a:r>
            <a:r>
              <a:rPr lang="ru-RU" sz="1400" b="1" smtClean="0"/>
              <a:t>Имя</a:t>
            </a:r>
            <a:r>
              <a:rPr lang="ru-RU" sz="1400" smtClean="0"/>
              <a:t>_____________________________ </a:t>
            </a:r>
            <a:r>
              <a:rPr lang="ru-RU" sz="1400" b="1" smtClean="0"/>
              <a:t>Отчество</a:t>
            </a:r>
            <a:r>
              <a:rPr lang="ru-RU" sz="1400" smtClean="0"/>
              <a:t>_________________________________ </a:t>
            </a:r>
          </a:p>
          <a:p>
            <a:r>
              <a:rPr lang="ru-RU" sz="1400" b="1" smtClean="0"/>
              <a:t>Дата рождения</a:t>
            </a:r>
            <a:r>
              <a:rPr lang="ru-RU" sz="1400" smtClean="0"/>
              <a:t>______________    </a:t>
            </a:r>
            <a:r>
              <a:rPr lang="ru-RU" sz="1400" b="1" smtClean="0"/>
              <a:t>Дом. адрес, телефон________________________________ _________________</a:t>
            </a:r>
          </a:p>
          <a:p>
            <a:r>
              <a:rPr lang="ru-RU" sz="1400" b="1" smtClean="0"/>
              <a:t>Причина проведения ПМПк </a:t>
            </a:r>
            <a:r>
              <a:rPr lang="ru-RU" sz="1400" smtClean="0"/>
              <a:t> ____________________________________________________________________________</a:t>
            </a:r>
          </a:p>
          <a:p>
            <a:r>
              <a:rPr lang="ru-RU" sz="1400" smtClean="0"/>
              <a:t>__________________________________________________________________________________________________________</a:t>
            </a:r>
          </a:p>
          <a:p>
            <a:pPr algn="ctr">
              <a:buFont typeface="Wingdings 3" pitchFamily="18" charset="2"/>
              <a:buNone/>
            </a:pPr>
            <a:r>
              <a:rPr lang="ru-RU" sz="1400" smtClean="0"/>
              <a:t>ДАННЫЕ ОБСЛЕДОВАНИЯ СПЕЦИАЛИСТОВ</a:t>
            </a:r>
          </a:p>
          <a:p>
            <a:r>
              <a:rPr lang="ru-RU" sz="1400" smtClean="0"/>
              <a:t>Дефектолог(педагог)___________________________________________________________________________________</a:t>
            </a:r>
          </a:p>
          <a:p>
            <a:r>
              <a:rPr lang="ru-RU" sz="1400" smtClean="0"/>
              <a:t>Психолог _______________________________________________________________________________________________</a:t>
            </a:r>
          </a:p>
          <a:p>
            <a:r>
              <a:rPr lang="ru-RU" sz="1400" smtClean="0"/>
              <a:t>_________________________________________________________________________________________________________</a:t>
            </a:r>
          </a:p>
          <a:p>
            <a:r>
              <a:rPr lang="ru-RU" sz="1400" smtClean="0"/>
              <a:t>Логопед ________________________________________________________________________________________________</a:t>
            </a:r>
          </a:p>
          <a:p>
            <a:r>
              <a:rPr lang="ru-RU" sz="1400" smtClean="0"/>
              <a:t>__________________________________________________________________________________________________________</a:t>
            </a:r>
          </a:p>
          <a:p>
            <a:r>
              <a:rPr lang="ru-RU" sz="1400" smtClean="0"/>
              <a:t>Врач (____________)  ______________________________________________________________________________________</a:t>
            </a:r>
          </a:p>
          <a:p>
            <a:r>
              <a:rPr lang="ru-RU" sz="1400" smtClean="0"/>
              <a:t>_________________________________________________________________________________________________________</a:t>
            </a:r>
          </a:p>
          <a:p>
            <a:r>
              <a:rPr lang="ru-RU" sz="1400" smtClean="0"/>
              <a:t>Специалист (_________________)  _________________________________________________________________________</a:t>
            </a:r>
          </a:p>
          <a:p>
            <a:r>
              <a:rPr lang="ru-RU" sz="1400" smtClean="0"/>
              <a:t>__________________________________________________________________________________________________________</a:t>
            </a:r>
          </a:p>
          <a:p>
            <a:r>
              <a:rPr lang="ru-RU" sz="1400" smtClean="0"/>
              <a:t>ОСНОВНЫЕ ОСОБЕННОСТИ РАЗВИТИЯ, ОПРЕДЕЛЯЮЩИЕ СОСТОЯНИЕ РЕБЕНКА __________________________   __________________________________________________________________________________________________________</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Заголовок 1"/>
          <p:cNvSpPr>
            <a:spLocks noGrp="1"/>
          </p:cNvSpPr>
          <p:nvPr>
            <p:ph type="title"/>
          </p:nvPr>
        </p:nvSpPr>
        <p:spPr>
          <a:xfrm>
            <a:off x="1625600" y="0"/>
            <a:ext cx="9836150" cy="696913"/>
          </a:xfrm>
        </p:spPr>
        <p:txBody>
          <a:bodyPr/>
          <a:lstStyle/>
          <a:p>
            <a:r>
              <a:rPr lang="ru-RU" sz="2000" smtClean="0"/>
              <a:t>Приложение  5 лист 2 – </a:t>
            </a:r>
            <a:r>
              <a:rPr lang="ru-RU" sz="2000" b="1" smtClean="0"/>
              <a:t>Протокол ПМПк - рекоммендации</a:t>
            </a:r>
            <a:endParaRPr lang="ru-RU" sz="2000" smtClean="0"/>
          </a:p>
        </p:txBody>
      </p:sp>
      <p:sp>
        <p:nvSpPr>
          <p:cNvPr id="3" name="Содержимое 2"/>
          <p:cNvSpPr>
            <a:spLocks noGrp="1"/>
          </p:cNvSpPr>
          <p:nvPr>
            <p:ph idx="1"/>
          </p:nvPr>
        </p:nvSpPr>
        <p:spPr>
          <a:xfrm>
            <a:off x="1117600" y="479425"/>
            <a:ext cx="9812338" cy="6378575"/>
          </a:xfrm>
        </p:spPr>
        <p:txBody>
          <a:bodyPr rtlCol="0">
            <a:noAutofit/>
          </a:bodyPr>
          <a:lstStyle/>
          <a:p>
            <a:pPr marL="0" fontAlgn="auto">
              <a:lnSpc>
                <a:spcPct val="120000"/>
              </a:lnSpc>
              <a:spcBef>
                <a:spcPts val="0"/>
              </a:spcBef>
              <a:spcAft>
                <a:spcPts val="0"/>
              </a:spcAft>
              <a:buFont typeface="Wingdings 3" charset="2"/>
              <a:buChar char=""/>
              <a:defRPr/>
            </a:pPr>
            <a:r>
              <a:rPr lang="ru-RU" sz="1400" b="1" dirty="0" smtClean="0">
                <a:solidFill>
                  <a:schemeClr val="tx1">
                    <a:lumMod val="75000"/>
                    <a:lumOff val="25000"/>
                  </a:schemeClr>
                </a:solidFill>
              </a:rPr>
              <a:t>РЕКОМЕНДАЦИИ КОНСИЛИУМА ПО РЕАЛИЗАЦИИ СПЕЦИАЛЬНЫХ ОБРАЗОВАТЕЛЬНЫХ УСЛОВИЙ В СООТВЕТСТВИИ С РЕКОМЕНДАЦИЯМИ ПМПК _</a:t>
            </a:r>
            <a:r>
              <a:rPr lang="ru-RU" sz="1400" dirty="0" smtClean="0">
                <a:solidFill>
                  <a:schemeClr val="tx1">
                    <a:lumMod val="75000"/>
                    <a:lumOff val="25000"/>
                  </a:schemeClr>
                </a:solidFill>
              </a:rPr>
              <a:t>______________________________________________________________</a:t>
            </a:r>
          </a:p>
          <a:p>
            <a:pPr marL="0" fontAlgn="auto">
              <a:lnSpc>
                <a:spcPct val="120000"/>
              </a:lnSpc>
              <a:spcBef>
                <a:spcPts val="0"/>
              </a:spcBef>
              <a:spcAft>
                <a:spcPts val="0"/>
              </a:spcAft>
              <a:buFont typeface="Wingdings 3" charset="2"/>
              <a:buChar char=""/>
              <a:defRPr/>
            </a:pPr>
            <a:r>
              <a:rPr lang="ru-RU" sz="1400" dirty="0" smtClean="0">
                <a:solidFill>
                  <a:schemeClr val="tx1">
                    <a:lumMod val="75000"/>
                    <a:lumOff val="25000"/>
                  </a:schemeClr>
                </a:solidFill>
              </a:rPr>
              <a:t>________________________________________________________________________________________________________</a:t>
            </a:r>
          </a:p>
          <a:p>
            <a:pPr marL="0" fontAlgn="auto">
              <a:lnSpc>
                <a:spcPct val="120000"/>
              </a:lnSpc>
              <a:spcBef>
                <a:spcPts val="0"/>
              </a:spcBef>
              <a:spcAft>
                <a:spcPts val="0"/>
              </a:spcAft>
              <a:buFont typeface="Wingdings 3" charset="2"/>
              <a:buChar char=""/>
              <a:defRPr/>
            </a:pPr>
            <a:r>
              <a:rPr lang="ru-RU" sz="1400" dirty="0" smtClean="0">
                <a:solidFill>
                  <a:schemeClr val="tx1">
                    <a:lumMod val="75000"/>
                    <a:lumOff val="25000"/>
                  </a:schemeClr>
                </a:solidFill>
              </a:rPr>
              <a:t>РЕКОМЕНДАЦИИ ПО РЕАЛИЗАЦИИ КОРРЕКЦИОННОЙ ПРОГРАММЫ_____________________________________</a:t>
            </a:r>
          </a:p>
          <a:p>
            <a:pPr marL="0" fontAlgn="auto">
              <a:lnSpc>
                <a:spcPct val="120000"/>
              </a:lnSpc>
              <a:spcBef>
                <a:spcPts val="0"/>
              </a:spcBef>
              <a:spcAft>
                <a:spcPts val="0"/>
              </a:spcAft>
              <a:buFont typeface="Wingdings 3" charset="2"/>
              <a:buNone/>
              <a:defRPr/>
            </a:pPr>
            <a:r>
              <a:rPr lang="ru-RU" sz="1400" dirty="0" smtClean="0">
                <a:solidFill>
                  <a:schemeClr val="tx1">
                    <a:lumMod val="75000"/>
                    <a:lumOff val="25000"/>
                  </a:schemeClr>
                </a:solidFill>
              </a:rPr>
              <a:t>____________________________________________________________________________________________________________</a:t>
            </a:r>
          </a:p>
          <a:p>
            <a:pPr marL="0" fontAlgn="auto">
              <a:lnSpc>
                <a:spcPct val="120000"/>
              </a:lnSpc>
              <a:spcBef>
                <a:spcPts val="0"/>
              </a:spcBef>
              <a:spcAft>
                <a:spcPts val="0"/>
              </a:spcAft>
              <a:buFont typeface="Wingdings 3" charset="2"/>
              <a:buChar char=""/>
              <a:defRPr/>
            </a:pPr>
            <a:r>
              <a:rPr lang="ru-RU" sz="1400" dirty="0" smtClean="0">
                <a:solidFill>
                  <a:schemeClr val="tx1">
                    <a:lumMod val="75000"/>
                    <a:lumOff val="25000"/>
                  </a:schemeClr>
                </a:solidFill>
              </a:rPr>
              <a:t>ДОПОЛНИТЕЛЬНЫЕ УСЛОВИЯ __________________________________________________________________________</a:t>
            </a:r>
          </a:p>
          <a:p>
            <a:pPr marL="0" fontAlgn="auto">
              <a:lnSpc>
                <a:spcPct val="120000"/>
              </a:lnSpc>
              <a:spcBef>
                <a:spcPts val="0"/>
              </a:spcBef>
              <a:spcAft>
                <a:spcPts val="0"/>
              </a:spcAft>
              <a:buFont typeface="Wingdings 3" charset="2"/>
              <a:buNone/>
              <a:defRPr/>
            </a:pPr>
            <a:r>
              <a:rPr lang="ru-RU" sz="1400" dirty="0" smtClean="0">
                <a:solidFill>
                  <a:schemeClr val="tx1">
                    <a:lumMod val="75000"/>
                    <a:lumOff val="25000"/>
                  </a:schemeClr>
                </a:solidFill>
              </a:rPr>
              <a:t>____________________________________________________________________________________________________________</a:t>
            </a:r>
          </a:p>
          <a:p>
            <a:pPr marL="0" fontAlgn="auto">
              <a:lnSpc>
                <a:spcPct val="120000"/>
              </a:lnSpc>
              <a:spcBef>
                <a:spcPts val="0"/>
              </a:spcBef>
              <a:spcAft>
                <a:spcPts val="0"/>
              </a:spcAft>
              <a:buFont typeface="Wingdings 3" charset="2"/>
              <a:buNone/>
              <a:defRPr/>
            </a:pPr>
            <a:endParaRPr lang="ru-RU" sz="1400" dirty="0" smtClean="0">
              <a:solidFill>
                <a:schemeClr val="tx1">
                  <a:lumMod val="75000"/>
                  <a:lumOff val="25000"/>
                </a:schemeClr>
              </a:solidFill>
            </a:endParaRPr>
          </a:p>
          <a:p>
            <a:pPr marL="0" fontAlgn="auto">
              <a:lnSpc>
                <a:spcPct val="120000"/>
              </a:lnSpc>
              <a:spcBef>
                <a:spcPts val="0"/>
              </a:spcBef>
              <a:spcAft>
                <a:spcPts val="0"/>
              </a:spcAft>
              <a:buFont typeface="Wingdings 3" charset="2"/>
              <a:buNone/>
              <a:defRPr/>
            </a:pPr>
            <a:r>
              <a:rPr lang="ru-RU" sz="1400" dirty="0" smtClean="0">
                <a:solidFill>
                  <a:schemeClr val="tx1">
                    <a:lumMod val="75000"/>
                    <a:lumOff val="25000"/>
                  </a:schemeClr>
                </a:solidFill>
              </a:rPr>
              <a:t>       Председатель консилиума ______________________________                                 ____________________</a:t>
            </a:r>
          </a:p>
          <a:p>
            <a:pPr marL="0" fontAlgn="auto">
              <a:lnSpc>
                <a:spcPct val="120000"/>
              </a:lnSpc>
              <a:spcBef>
                <a:spcPts val="0"/>
              </a:spcBef>
              <a:spcAft>
                <a:spcPts val="0"/>
              </a:spcAft>
              <a:buFont typeface="Wingdings 3" charset="2"/>
              <a:buChar char=""/>
              <a:defRPr/>
            </a:pPr>
            <a:r>
              <a:rPr lang="ru-RU" sz="1400" dirty="0" smtClean="0">
                <a:solidFill>
                  <a:schemeClr val="tx1">
                    <a:lumMod val="75000"/>
                    <a:lumOff val="25000"/>
                  </a:schemeClr>
                </a:solidFill>
              </a:rPr>
              <a:t>                                                                                                                                                     (подпись)</a:t>
            </a:r>
          </a:p>
          <a:p>
            <a:pPr marL="0" fontAlgn="auto">
              <a:lnSpc>
                <a:spcPct val="120000"/>
              </a:lnSpc>
              <a:spcBef>
                <a:spcPts val="0"/>
              </a:spcBef>
              <a:spcAft>
                <a:spcPts val="0"/>
              </a:spcAft>
              <a:buFont typeface="Wingdings 3" charset="2"/>
              <a:buChar char=""/>
              <a:defRPr/>
            </a:pPr>
            <a:r>
              <a:rPr lang="ru-RU" sz="1400" dirty="0" smtClean="0">
                <a:solidFill>
                  <a:schemeClr val="tx1">
                    <a:lumMod val="75000"/>
                    <a:lumOff val="25000"/>
                  </a:schemeClr>
                </a:solidFill>
              </a:rPr>
              <a:t>Психолог    ___________________________________________                                        ____________________</a:t>
            </a:r>
          </a:p>
          <a:p>
            <a:pPr marL="0" fontAlgn="auto">
              <a:lnSpc>
                <a:spcPct val="120000"/>
              </a:lnSpc>
              <a:spcBef>
                <a:spcPts val="0"/>
              </a:spcBef>
              <a:spcAft>
                <a:spcPts val="0"/>
              </a:spcAft>
              <a:buFont typeface="Wingdings 3" charset="2"/>
              <a:buChar char=""/>
              <a:defRPr/>
            </a:pPr>
            <a:r>
              <a:rPr lang="ru-RU" sz="1400" dirty="0" smtClean="0">
                <a:solidFill>
                  <a:schemeClr val="tx1">
                    <a:lumMod val="75000"/>
                    <a:lumOff val="25000"/>
                  </a:schemeClr>
                </a:solidFill>
              </a:rPr>
              <a:t>                                                                                                                                                     (подпись)</a:t>
            </a:r>
          </a:p>
          <a:p>
            <a:pPr marL="0" fontAlgn="auto">
              <a:lnSpc>
                <a:spcPct val="120000"/>
              </a:lnSpc>
              <a:spcBef>
                <a:spcPts val="0"/>
              </a:spcBef>
              <a:spcAft>
                <a:spcPts val="0"/>
              </a:spcAft>
              <a:buFont typeface="Wingdings 3" charset="2"/>
              <a:buChar char=""/>
              <a:defRPr/>
            </a:pPr>
            <a:r>
              <a:rPr lang="ru-RU" sz="1400" dirty="0" smtClean="0">
                <a:solidFill>
                  <a:schemeClr val="tx1">
                    <a:lumMod val="75000"/>
                    <a:lumOff val="25000"/>
                  </a:schemeClr>
                </a:solidFill>
              </a:rPr>
              <a:t>Дефектолог       ________________________________________                                     ____________________</a:t>
            </a:r>
          </a:p>
          <a:p>
            <a:pPr marL="0" fontAlgn="auto">
              <a:lnSpc>
                <a:spcPct val="120000"/>
              </a:lnSpc>
              <a:spcBef>
                <a:spcPts val="0"/>
              </a:spcBef>
              <a:spcAft>
                <a:spcPts val="0"/>
              </a:spcAft>
              <a:buFont typeface="Wingdings 3" charset="2"/>
              <a:buChar char=""/>
              <a:defRPr/>
            </a:pPr>
            <a:r>
              <a:rPr lang="ru-RU" sz="1400" dirty="0" smtClean="0">
                <a:solidFill>
                  <a:schemeClr val="tx1">
                    <a:lumMod val="75000"/>
                    <a:lumOff val="25000"/>
                  </a:schemeClr>
                </a:solidFill>
              </a:rPr>
              <a:t>                                                                                                                                                     (подпись)</a:t>
            </a:r>
          </a:p>
          <a:p>
            <a:pPr marL="0" fontAlgn="auto">
              <a:lnSpc>
                <a:spcPct val="120000"/>
              </a:lnSpc>
              <a:spcBef>
                <a:spcPts val="0"/>
              </a:spcBef>
              <a:spcAft>
                <a:spcPts val="0"/>
              </a:spcAft>
              <a:buFont typeface="Wingdings 3" charset="2"/>
              <a:buChar char=""/>
              <a:defRPr/>
            </a:pPr>
            <a:r>
              <a:rPr lang="ru-RU" sz="1400" dirty="0" smtClean="0">
                <a:solidFill>
                  <a:schemeClr val="tx1">
                    <a:lumMod val="75000"/>
                    <a:lumOff val="25000"/>
                  </a:schemeClr>
                </a:solidFill>
              </a:rPr>
              <a:t>Логопед      ___________________________________________                                        ____________________</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Врач       _____________________________________________                                           ___________________</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Специалист   _________________________________________                                        ____________________</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                                                                                                                                                     (подпись)</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Секретарь   ___________________________________________                                       ____________________</a:t>
            </a:r>
          </a:p>
          <a:p>
            <a:pPr marL="0" fontAlgn="auto">
              <a:spcBef>
                <a:spcPts val="0"/>
              </a:spcBef>
              <a:spcAft>
                <a:spcPts val="0"/>
              </a:spcAft>
              <a:buFont typeface="Wingdings 3" charset="2"/>
              <a:buNone/>
              <a:defRPr/>
            </a:pPr>
            <a:r>
              <a:rPr lang="ru-RU" sz="1400" dirty="0" smtClean="0">
                <a:solidFill>
                  <a:schemeClr val="tx1">
                    <a:lumMod val="75000"/>
                    <a:lumOff val="25000"/>
                  </a:schemeClr>
                </a:solidFill>
              </a:rPr>
              <a:t>                                                                                                                                                           (подпись) </a:t>
            </a:r>
          </a:p>
          <a:p>
            <a:pPr marL="0" fontAlgn="auto">
              <a:spcBef>
                <a:spcPts val="0"/>
              </a:spcBef>
              <a:spcAft>
                <a:spcPts val="0"/>
              </a:spcAft>
              <a:buFont typeface="Wingdings 3" charset="2"/>
              <a:buNone/>
              <a:defRPr/>
            </a:pPr>
            <a:endParaRPr lang="ru-RU" sz="1400" dirty="0" smtClean="0">
              <a:solidFill>
                <a:schemeClr val="tx1">
                  <a:lumMod val="75000"/>
                  <a:lumOff val="25000"/>
                </a:schemeClr>
              </a:solidFill>
            </a:endParaRP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Дата проведения ПМПк   _________________________</a:t>
            </a:r>
          </a:p>
          <a:p>
            <a:pPr marL="0" fontAlgn="auto">
              <a:spcBef>
                <a:spcPts val="0"/>
              </a:spcBef>
              <a:spcAft>
                <a:spcPts val="0"/>
              </a:spcAft>
              <a:buFont typeface="Wingdings 3" charset="2"/>
              <a:buChar char=""/>
              <a:defRPr/>
            </a:pPr>
            <a:r>
              <a:rPr lang="ru-RU" sz="1400" dirty="0" smtClean="0">
                <a:solidFill>
                  <a:schemeClr val="tx1">
                    <a:lumMod val="75000"/>
                    <a:lumOff val="25000"/>
                  </a:schemeClr>
                </a:solidFill>
              </a:rPr>
              <a:t> </a:t>
            </a:r>
          </a:p>
          <a:p>
            <a:pPr marL="0" fontAlgn="auto">
              <a:spcBef>
                <a:spcPts val="0"/>
              </a:spcBef>
              <a:spcAft>
                <a:spcPts val="0"/>
              </a:spcAft>
              <a:buFont typeface="Wingdings 3" charset="2"/>
              <a:buChar char=""/>
              <a:defRPr/>
            </a:pPr>
            <a:r>
              <a:rPr lang="ru-RU" sz="1400" b="1" dirty="0" smtClean="0">
                <a:solidFill>
                  <a:schemeClr val="tx1">
                    <a:lumMod val="75000"/>
                    <a:lumOff val="25000"/>
                  </a:schemeClr>
                </a:solidFill>
              </a:rPr>
              <a:t>С решением ПМПк  согласен</a:t>
            </a:r>
            <a:r>
              <a:rPr lang="ru-RU" sz="1400" dirty="0" smtClean="0">
                <a:solidFill>
                  <a:schemeClr val="tx1">
                    <a:lumMod val="75000"/>
                    <a:lumOff val="25000"/>
                  </a:schemeClr>
                </a:solidFill>
              </a:rPr>
              <a:t> </a:t>
            </a:r>
            <a:r>
              <a:rPr lang="ru-RU" sz="1400" b="1" dirty="0" smtClean="0">
                <a:solidFill>
                  <a:schemeClr val="tx1">
                    <a:lumMod val="75000"/>
                    <a:lumOff val="25000"/>
                  </a:schemeClr>
                </a:solidFill>
              </a:rPr>
              <a:t>/ </a:t>
            </a:r>
            <a:r>
              <a:rPr lang="ru-RU" sz="1400" b="1" dirty="0" err="1" smtClean="0">
                <a:solidFill>
                  <a:schemeClr val="tx1">
                    <a:lumMod val="75000"/>
                    <a:lumOff val="25000"/>
                  </a:schemeClr>
                </a:solidFill>
              </a:rPr>
              <a:t>несогласен</a:t>
            </a:r>
            <a:r>
              <a:rPr lang="ru-RU" sz="1400" b="1" dirty="0" smtClean="0">
                <a:solidFill>
                  <a:schemeClr val="tx1">
                    <a:lumMod val="75000"/>
                    <a:lumOff val="25000"/>
                  </a:schemeClr>
                </a:solidFill>
              </a:rPr>
              <a:t>  ______________________</a:t>
            </a:r>
            <a:r>
              <a:rPr lang="ru-RU" sz="1400" dirty="0" smtClean="0">
                <a:solidFill>
                  <a:schemeClr val="tx1">
                    <a:lumMod val="75000"/>
                    <a:lumOff val="25000"/>
                  </a:schemeClr>
                </a:solidFill>
              </a:rPr>
              <a:t>   ( _______________________________ )</a:t>
            </a:r>
          </a:p>
          <a:p>
            <a:pPr fontAlgn="auto">
              <a:spcAft>
                <a:spcPts val="0"/>
              </a:spcAft>
              <a:buFont typeface="Wingdings 3" charset="2"/>
              <a:buChar char=""/>
              <a:defRPr/>
            </a:pPr>
            <a:endParaRPr lang="ru-RU" sz="14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Заголовок 1"/>
          <p:cNvSpPr>
            <a:spLocks noGrp="1"/>
          </p:cNvSpPr>
          <p:nvPr>
            <p:ph type="title"/>
          </p:nvPr>
        </p:nvSpPr>
        <p:spPr>
          <a:xfrm>
            <a:off x="1635125" y="0"/>
            <a:ext cx="8912225" cy="638175"/>
          </a:xfrm>
        </p:spPr>
        <p:txBody>
          <a:bodyPr/>
          <a:lstStyle/>
          <a:p>
            <a:r>
              <a:rPr lang="ru-RU" sz="2000" smtClean="0"/>
              <a:t>Приложение  6 лист 1 – </a:t>
            </a:r>
            <a:r>
              <a:rPr lang="ru-RU" sz="2000" b="1" smtClean="0"/>
              <a:t>Заключение ПМПк </a:t>
            </a:r>
          </a:p>
        </p:txBody>
      </p:sp>
      <p:sp>
        <p:nvSpPr>
          <p:cNvPr id="3" name="Содержимое 2"/>
          <p:cNvSpPr>
            <a:spLocks noGrp="1"/>
          </p:cNvSpPr>
          <p:nvPr>
            <p:ph idx="1"/>
          </p:nvPr>
        </p:nvSpPr>
        <p:spPr>
          <a:xfrm>
            <a:off x="1103313" y="581025"/>
            <a:ext cx="9564687" cy="6022975"/>
          </a:xfrm>
        </p:spPr>
        <p:txBody>
          <a:bodyPr rtlCol="0">
            <a:noAutofit/>
          </a:bodyPr>
          <a:lstStyle/>
          <a:p>
            <a:pPr algn="r" fontAlgn="auto" hangingPunct="0">
              <a:spcAft>
                <a:spcPts val="0"/>
              </a:spcAft>
              <a:buFont typeface="Wingdings 3" charset="2"/>
              <a:buNone/>
              <a:defRPr/>
            </a:pPr>
            <a:r>
              <a:rPr lang="ru-RU" sz="1600" b="1" dirty="0" smtClean="0">
                <a:solidFill>
                  <a:schemeClr val="tx1">
                    <a:lumMod val="75000"/>
                    <a:lumOff val="25000"/>
                  </a:schemeClr>
                </a:solidFill>
              </a:rPr>
              <a:t>Психолого-медико-педагогический  консилиум </a:t>
            </a:r>
            <a:endParaRPr lang="ru-RU" sz="1600" dirty="0" smtClean="0">
              <a:solidFill>
                <a:schemeClr val="tx1">
                  <a:lumMod val="75000"/>
                  <a:lumOff val="25000"/>
                </a:schemeClr>
              </a:solidFill>
            </a:endParaRPr>
          </a:p>
          <a:p>
            <a:pPr marL="0" algn="r" fontAlgn="auto" hangingPunct="0">
              <a:spcBef>
                <a:spcPts val="0"/>
              </a:spcBef>
              <a:spcAft>
                <a:spcPts val="0"/>
              </a:spcAft>
              <a:buFont typeface="Wingdings 3" charset="2"/>
              <a:buNone/>
              <a:defRPr/>
            </a:pPr>
            <a:r>
              <a:rPr lang="ru-RU" sz="1600" dirty="0" smtClean="0">
                <a:solidFill>
                  <a:schemeClr val="tx1">
                    <a:lumMod val="75000"/>
                    <a:lumOff val="25000"/>
                  </a:schemeClr>
                </a:solidFill>
              </a:rPr>
              <a:t>                                          _________________________________________</a:t>
            </a:r>
          </a:p>
          <a:p>
            <a:pPr marL="0" algn="r" fontAlgn="auto" hangingPunct="0">
              <a:spcBef>
                <a:spcPts val="0"/>
              </a:spcBef>
              <a:spcAft>
                <a:spcPts val="0"/>
              </a:spcAft>
              <a:buFont typeface="Wingdings 3" charset="2"/>
              <a:buNone/>
              <a:defRPr/>
            </a:pPr>
            <a:r>
              <a:rPr lang="ru-RU" sz="1600" dirty="0" smtClean="0">
                <a:solidFill>
                  <a:schemeClr val="tx1">
                    <a:lumMod val="75000"/>
                    <a:lumOff val="25000"/>
                  </a:schemeClr>
                </a:solidFill>
              </a:rPr>
              <a:t>                                          _________________________________________</a:t>
            </a:r>
          </a:p>
          <a:p>
            <a:pPr marL="0" algn="ctr" fontAlgn="auto" hangingPunct="0">
              <a:spcBef>
                <a:spcPts val="0"/>
              </a:spcBef>
              <a:spcAft>
                <a:spcPts val="0"/>
              </a:spcAft>
              <a:buFont typeface="Wingdings 3" charset="2"/>
              <a:buNone/>
              <a:defRPr/>
            </a:pPr>
            <a:r>
              <a:rPr lang="ru-RU" sz="1600" b="1" dirty="0" smtClean="0">
                <a:solidFill>
                  <a:schemeClr val="tx1">
                    <a:lumMod val="75000"/>
                    <a:lumOff val="25000"/>
                  </a:schemeClr>
                </a:solidFill>
              </a:rPr>
              <a:t>Заключение консилиума </a:t>
            </a:r>
            <a:r>
              <a:rPr lang="ru-RU" sz="1600" dirty="0" smtClean="0">
                <a:solidFill>
                  <a:schemeClr val="tx1">
                    <a:lumMod val="75000"/>
                    <a:lumOff val="25000"/>
                  </a:schemeClr>
                </a:solidFill>
              </a:rPr>
              <a:t> </a:t>
            </a:r>
          </a:p>
          <a:p>
            <a:pPr marL="0" algn="ctr" fontAlgn="auto" hangingPunct="0">
              <a:spcBef>
                <a:spcPts val="0"/>
              </a:spcBef>
              <a:spcAft>
                <a:spcPts val="0"/>
              </a:spcAft>
              <a:buFont typeface="Wingdings 3" charset="2"/>
              <a:buChar char=""/>
              <a:defRPr/>
            </a:pPr>
            <a:r>
              <a:rPr lang="ru-RU" sz="1600" dirty="0" smtClean="0">
                <a:solidFill>
                  <a:schemeClr val="tx1">
                    <a:lumMod val="75000"/>
                    <a:lumOff val="25000"/>
                  </a:schemeClr>
                </a:solidFill>
              </a:rPr>
              <a:t>________________________________________________________________________________________     ( Ф.И.О. ребенка, возраст ) </a:t>
            </a:r>
          </a:p>
          <a:p>
            <a:pPr marL="0" algn="r" fontAlgn="auto" hangingPunct="0">
              <a:spcBef>
                <a:spcPts val="0"/>
              </a:spcBef>
              <a:spcAft>
                <a:spcPts val="0"/>
              </a:spcAft>
              <a:buFont typeface="Wingdings 3" charset="2"/>
              <a:buNone/>
              <a:defRPr/>
            </a:pPr>
            <a:r>
              <a:rPr lang="ru-RU" sz="1600" dirty="0" smtClean="0">
                <a:solidFill>
                  <a:schemeClr val="tx1">
                    <a:lumMod val="75000"/>
                    <a:lumOff val="25000"/>
                  </a:schemeClr>
                </a:solidFill>
              </a:rPr>
              <a:t>	_____________________________</a:t>
            </a:r>
          </a:p>
          <a:p>
            <a:pPr marL="0" algn="r" fontAlgn="auto" hangingPunct="0">
              <a:spcBef>
                <a:spcPts val="0"/>
              </a:spcBef>
              <a:spcAft>
                <a:spcPts val="0"/>
              </a:spcAft>
              <a:buFont typeface="Wingdings 3" charset="2"/>
              <a:buNone/>
              <a:defRPr/>
            </a:pPr>
            <a:r>
              <a:rPr lang="ru-RU" sz="1600" dirty="0" smtClean="0">
                <a:solidFill>
                  <a:schemeClr val="tx1">
                    <a:lumMod val="75000"/>
                    <a:lumOff val="25000"/>
                  </a:schemeClr>
                </a:solidFill>
              </a:rPr>
              <a:t>( дата ) </a:t>
            </a:r>
          </a:p>
          <a:p>
            <a:pPr marL="0" fontAlgn="auto" hangingPunct="0">
              <a:spcBef>
                <a:spcPts val="0"/>
              </a:spcBef>
              <a:spcAft>
                <a:spcPts val="0"/>
              </a:spcAft>
              <a:buFont typeface="Wingdings 3" charset="2"/>
              <a:buChar char=""/>
              <a:defRPr/>
            </a:pPr>
            <a:r>
              <a:rPr lang="ru-RU" sz="1600" b="1" dirty="0" smtClean="0">
                <a:solidFill>
                  <a:schemeClr val="tx1">
                    <a:lumMod val="75000"/>
                    <a:lumOff val="25000"/>
                  </a:schemeClr>
                </a:solidFill>
              </a:rPr>
              <a:t>Рекомендации  ЦПМПК</a:t>
            </a:r>
            <a:r>
              <a:rPr lang="ru-RU" sz="1600" dirty="0" smtClean="0">
                <a:solidFill>
                  <a:schemeClr val="tx1">
                    <a:lumMod val="75000"/>
                    <a:lumOff val="25000"/>
                  </a:schemeClr>
                </a:solidFill>
              </a:rPr>
              <a:t> ________________________________________________________________</a:t>
            </a:r>
          </a:p>
          <a:p>
            <a:pPr marL="0" fontAlgn="auto" hangingPunct="0">
              <a:spcBef>
                <a:spcPts val="0"/>
              </a:spcBef>
              <a:spcAft>
                <a:spcPts val="0"/>
              </a:spcAft>
              <a:buFont typeface="Wingdings 3" charset="2"/>
              <a:buChar char=""/>
              <a:defRPr/>
            </a:pPr>
            <a:r>
              <a:rPr lang="ru-RU" sz="1600" dirty="0" smtClean="0">
                <a:solidFill>
                  <a:schemeClr val="tx1">
                    <a:lumMod val="75000"/>
                    <a:lumOff val="25000"/>
                  </a:schemeClr>
                </a:solidFill>
              </a:rPr>
              <a:t>________________________________________________________________________________________</a:t>
            </a:r>
          </a:p>
          <a:p>
            <a:pPr marL="0" fontAlgn="auto" hangingPunct="0">
              <a:spcBef>
                <a:spcPts val="0"/>
              </a:spcBef>
              <a:spcAft>
                <a:spcPts val="0"/>
              </a:spcAft>
              <a:buFont typeface="Wingdings 3" charset="2"/>
              <a:buChar char=""/>
              <a:defRPr/>
            </a:pPr>
            <a:r>
              <a:rPr lang="ru-RU" sz="1600" b="1" dirty="0" smtClean="0">
                <a:solidFill>
                  <a:schemeClr val="tx1">
                    <a:lumMod val="75000"/>
                    <a:lumOff val="25000"/>
                  </a:schemeClr>
                </a:solidFill>
              </a:rPr>
              <a:t>Рекомендации по составлению АОП_____</a:t>
            </a:r>
            <a:r>
              <a:rPr lang="ru-RU" sz="1600" dirty="0" smtClean="0">
                <a:solidFill>
                  <a:schemeClr val="tx1">
                    <a:lumMod val="75000"/>
                    <a:lumOff val="25000"/>
                  </a:schemeClr>
                </a:solidFill>
              </a:rPr>
              <a:t>_____________________________________________</a:t>
            </a:r>
          </a:p>
          <a:p>
            <a:pPr marL="0" fontAlgn="auto" hangingPunct="0">
              <a:spcBef>
                <a:spcPts val="0"/>
              </a:spcBef>
              <a:spcAft>
                <a:spcPts val="0"/>
              </a:spcAft>
              <a:buFont typeface="Wingdings 3" charset="2"/>
              <a:buChar char=""/>
              <a:defRPr/>
            </a:pPr>
            <a:r>
              <a:rPr lang="ru-RU" sz="1600" dirty="0" smtClean="0">
                <a:solidFill>
                  <a:schemeClr val="tx1">
                    <a:lumMod val="75000"/>
                    <a:lumOff val="25000"/>
                  </a:schemeClr>
                </a:solidFill>
              </a:rPr>
              <a:t>________________________________________________________________________________________</a:t>
            </a:r>
          </a:p>
          <a:p>
            <a:pPr marL="0" fontAlgn="auto" hangingPunct="0">
              <a:lnSpc>
                <a:spcPct val="120000"/>
              </a:lnSpc>
              <a:spcBef>
                <a:spcPts val="0"/>
              </a:spcBef>
              <a:spcAft>
                <a:spcPts val="0"/>
              </a:spcAft>
              <a:buFont typeface="Wingdings 3" charset="2"/>
              <a:buChar char=""/>
              <a:defRPr/>
            </a:pPr>
            <a:r>
              <a:rPr lang="ru-RU" sz="1600" b="1" dirty="0" smtClean="0">
                <a:solidFill>
                  <a:schemeClr val="tx1">
                    <a:lumMod val="75000"/>
                    <a:lumOff val="25000"/>
                  </a:schemeClr>
                </a:solidFill>
              </a:rPr>
              <a:t>Рекомендации по коррекционной работе </a:t>
            </a:r>
            <a:r>
              <a:rPr lang="ru-RU" sz="1600" b="1" dirty="0" err="1" smtClean="0">
                <a:solidFill>
                  <a:schemeClr val="tx1">
                    <a:lumMod val="75000"/>
                    <a:lumOff val="25000"/>
                  </a:schemeClr>
                </a:solidFill>
              </a:rPr>
              <a:t>специалистов</a:t>
            </a:r>
            <a:r>
              <a:rPr lang="ru-RU" sz="1600" dirty="0" err="1" smtClean="0">
                <a:solidFill>
                  <a:schemeClr val="tx1">
                    <a:lumMod val="75000"/>
                    <a:lumOff val="25000"/>
                  </a:schemeClr>
                </a:solidFill>
              </a:rPr>
              <a:t>_____________________________</a:t>
            </a:r>
            <a:endParaRPr lang="ru-RU" sz="1600" dirty="0" smtClean="0">
              <a:solidFill>
                <a:schemeClr val="tx1">
                  <a:lumMod val="75000"/>
                  <a:lumOff val="25000"/>
                </a:schemeClr>
              </a:solidFill>
            </a:endParaRPr>
          </a:p>
          <a:p>
            <a:pPr marL="0" fontAlgn="auto" hangingPunct="0">
              <a:spcBef>
                <a:spcPts val="0"/>
              </a:spcBef>
              <a:spcAft>
                <a:spcPts val="0"/>
              </a:spcAft>
              <a:buFont typeface="Wingdings 3" charset="2"/>
              <a:buChar char=""/>
              <a:defRPr/>
            </a:pPr>
            <a:r>
              <a:rPr lang="ru-RU" sz="1600" dirty="0" smtClean="0">
                <a:solidFill>
                  <a:schemeClr val="tx1">
                    <a:lumMod val="75000"/>
                    <a:lumOff val="25000"/>
                  </a:schemeClr>
                </a:solidFill>
              </a:rPr>
              <a:t>_______________________________________________________________________________________  </a:t>
            </a:r>
          </a:p>
          <a:p>
            <a:pPr marL="0" fontAlgn="auto" hangingPunct="0">
              <a:spcBef>
                <a:spcPts val="0"/>
              </a:spcBef>
              <a:spcAft>
                <a:spcPts val="0"/>
              </a:spcAft>
              <a:buFont typeface="Wingdings 3" charset="2"/>
              <a:buChar char=""/>
              <a:defRPr/>
            </a:pPr>
            <a:endParaRPr lang="ru-RU" sz="1600" dirty="0" smtClean="0">
              <a:solidFill>
                <a:schemeClr val="tx1">
                  <a:lumMod val="75000"/>
                  <a:lumOff val="25000"/>
                </a:schemeClr>
              </a:solidFill>
            </a:endParaRPr>
          </a:p>
          <a:p>
            <a:pPr marL="0" fontAlgn="auto">
              <a:spcBef>
                <a:spcPts val="0"/>
              </a:spcBef>
              <a:spcAft>
                <a:spcPts val="0"/>
              </a:spcAft>
              <a:buFont typeface="Wingdings 3" charset="2"/>
              <a:buNone/>
              <a:defRPr/>
            </a:pPr>
            <a:r>
              <a:rPr lang="ru-RU" sz="1600" dirty="0" smtClean="0">
                <a:solidFill>
                  <a:schemeClr val="tx1">
                    <a:lumMod val="75000"/>
                    <a:lumOff val="25000"/>
                  </a:schemeClr>
                </a:solidFill>
              </a:rPr>
              <a:t>       Председатель консилиума ______________________________                              </a:t>
            </a:r>
          </a:p>
          <a:p>
            <a:pPr marL="0" fontAlgn="auto">
              <a:spcBef>
                <a:spcPts val="0"/>
              </a:spcBef>
              <a:spcAft>
                <a:spcPts val="0"/>
              </a:spcAft>
              <a:buFont typeface="Wingdings 3" charset="2"/>
              <a:buNone/>
              <a:defRPr/>
            </a:pPr>
            <a:r>
              <a:rPr lang="ru-RU" sz="1600" dirty="0" smtClean="0">
                <a:solidFill>
                  <a:schemeClr val="tx1">
                    <a:lumMod val="75000"/>
                    <a:lumOff val="25000"/>
                  </a:schemeClr>
                </a:solidFill>
              </a:rPr>
              <a:t>                                                                                                                             </a:t>
            </a:r>
          </a:p>
          <a:p>
            <a:pPr marL="0" fontAlgn="auto">
              <a:spcBef>
                <a:spcPts val="0"/>
              </a:spcBef>
              <a:spcAft>
                <a:spcPts val="0"/>
              </a:spcAft>
              <a:buFont typeface="Wingdings 3" charset="2"/>
              <a:buChar char=""/>
              <a:defRPr/>
            </a:pPr>
            <a:r>
              <a:rPr lang="ru-RU" sz="1600" dirty="0" smtClean="0">
                <a:solidFill>
                  <a:schemeClr val="tx1">
                    <a:lumMod val="75000"/>
                    <a:lumOff val="25000"/>
                  </a:schemeClr>
                </a:solidFill>
              </a:rPr>
              <a:t>Специалисты   ___________________________________________ </a:t>
            </a:r>
          </a:p>
          <a:p>
            <a:pPr marL="0" fontAlgn="auto">
              <a:spcBef>
                <a:spcPts val="0"/>
              </a:spcBef>
              <a:spcAft>
                <a:spcPts val="0"/>
              </a:spcAft>
              <a:buFont typeface="Wingdings 3" charset="2"/>
              <a:buChar char=""/>
              <a:defRPr/>
            </a:pPr>
            <a:r>
              <a:rPr lang="ru-RU" sz="1600" dirty="0" smtClean="0">
                <a:solidFill>
                  <a:schemeClr val="tx1">
                    <a:lumMod val="75000"/>
                    <a:lumOff val="25000"/>
                  </a:schemeClr>
                </a:solidFill>
              </a:rPr>
              <a:t>                            ___________________________________________</a:t>
            </a:r>
          </a:p>
          <a:p>
            <a:pPr marL="0" fontAlgn="auto">
              <a:spcBef>
                <a:spcPts val="0"/>
              </a:spcBef>
              <a:spcAft>
                <a:spcPts val="0"/>
              </a:spcAft>
              <a:buFont typeface="Wingdings 3" charset="2"/>
              <a:buChar char=""/>
              <a:defRPr/>
            </a:pPr>
            <a:r>
              <a:rPr lang="ru-RU" sz="1600" dirty="0" smtClean="0">
                <a:solidFill>
                  <a:schemeClr val="tx1">
                    <a:lumMod val="75000"/>
                    <a:lumOff val="25000"/>
                  </a:schemeClr>
                </a:solidFill>
              </a:rPr>
              <a:t>                            ___________________________________________</a:t>
            </a:r>
          </a:p>
          <a:p>
            <a:pPr marL="0" fontAlgn="auto">
              <a:spcBef>
                <a:spcPts val="0"/>
              </a:spcBef>
              <a:spcAft>
                <a:spcPts val="0"/>
              </a:spcAft>
              <a:buFont typeface="Wingdings 3" charset="2"/>
              <a:buNone/>
              <a:defRPr/>
            </a:pPr>
            <a:endParaRPr lang="ru-RU" sz="1600" dirty="0" smtClean="0">
              <a:solidFill>
                <a:schemeClr val="tx1">
                  <a:lumMod val="75000"/>
                  <a:lumOff val="25000"/>
                </a:schemeClr>
              </a:solidFill>
            </a:endParaRPr>
          </a:p>
          <a:p>
            <a:pPr marL="0" fontAlgn="auto">
              <a:spcBef>
                <a:spcPts val="0"/>
              </a:spcBef>
              <a:spcAft>
                <a:spcPts val="0"/>
              </a:spcAft>
              <a:buFont typeface="Wingdings 3" charset="2"/>
              <a:buNone/>
              <a:defRPr/>
            </a:pPr>
            <a:r>
              <a:rPr lang="ru-RU" sz="1600" dirty="0" smtClean="0">
                <a:solidFill>
                  <a:schemeClr val="tx1">
                    <a:lumMod val="75000"/>
                    <a:lumOff val="25000"/>
                  </a:schemeClr>
                </a:solidFill>
              </a:rPr>
              <a:t> </a:t>
            </a:r>
          </a:p>
          <a:p>
            <a:pPr marL="0" fontAlgn="auto">
              <a:spcBef>
                <a:spcPts val="0"/>
              </a:spcBef>
              <a:spcAft>
                <a:spcPts val="0"/>
              </a:spcAft>
              <a:buFont typeface="Wingdings 3" charset="2"/>
              <a:buChar char=""/>
              <a:defRPr/>
            </a:pPr>
            <a:r>
              <a:rPr lang="ru-RU" sz="1600" b="1" dirty="0" smtClean="0">
                <a:solidFill>
                  <a:schemeClr val="tx1">
                    <a:lumMod val="75000"/>
                    <a:lumOff val="25000"/>
                  </a:schemeClr>
                </a:solidFill>
              </a:rPr>
              <a:t>С решением ПМПк  согласен</a:t>
            </a:r>
            <a:r>
              <a:rPr lang="ru-RU" sz="1600" dirty="0" smtClean="0">
                <a:solidFill>
                  <a:schemeClr val="tx1">
                    <a:lumMod val="75000"/>
                    <a:lumOff val="25000"/>
                  </a:schemeClr>
                </a:solidFill>
              </a:rPr>
              <a:t> </a:t>
            </a:r>
            <a:r>
              <a:rPr lang="ru-RU" sz="1600" b="1" dirty="0" smtClean="0">
                <a:solidFill>
                  <a:schemeClr val="tx1">
                    <a:lumMod val="75000"/>
                    <a:lumOff val="25000"/>
                  </a:schemeClr>
                </a:solidFill>
              </a:rPr>
              <a:t>/ </a:t>
            </a:r>
            <a:r>
              <a:rPr lang="ru-RU" sz="1600" b="1" dirty="0" err="1" smtClean="0">
                <a:solidFill>
                  <a:schemeClr val="tx1">
                    <a:lumMod val="75000"/>
                    <a:lumOff val="25000"/>
                  </a:schemeClr>
                </a:solidFill>
              </a:rPr>
              <a:t>несогласен</a:t>
            </a:r>
            <a:r>
              <a:rPr lang="ru-RU" sz="1600" b="1" dirty="0" smtClean="0">
                <a:solidFill>
                  <a:schemeClr val="tx1">
                    <a:lumMod val="75000"/>
                    <a:lumOff val="25000"/>
                  </a:schemeClr>
                </a:solidFill>
              </a:rPr>
              <a:t>  ________________</a:t>
            </a:r>
            <a:r>
              <a:rPr lang="ru-RU" sz="1600" dirty="0" smtClean="0">
                <a:solidFill>
                  <a:schemeClr val="tx1">
                    <a:lumMod val="75000"/>
                    <a:lumOff val="25000"/>
                  </a:schemeClr>
                </a:solidFill>
              </a:rPr>
              <a:t>   ( _______________________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Заголовок 1"/>
          <p:cNvSpPr>
            <a:spLocks noGrp="1"/>
          </p:cNvSpPr>
          <p:nvPr>
            <p:ph type="title"/>
          </p:nvPr>
        </p:nvSpPr>
        <p:spPr>
          <a:xfrm>
            <a:off x="1587500" y="493713"/>
            <a:ext cx="9690100" cy="6048375"/>
          </a:xfrm>
        </p:spPr>
        <p:txBody>
          <a:bodyPr/>
          <a:lstStyle/>
          <a:p>
            <a:r>
              <a:rPr lang="ru-RU" sz="2000" b="1" smtClean="0"/>
              <a:t>Приложение  7 – «Об инклюзии»    </a:t>
            </a:r>
            <a:br>
              <a:rPr lang="ru-RU" sz="2000" b="1" smtClean="0"/>
            </a:br>
            <a:r>
              <a:rPr lang="ru-RU" sz="2000" b="1" smtClean="0"/>
              <a:t>     </a:t>
            </a:r>
            <a:r>
              <a:rPr lang="ru-RU" sz="2000" smtClean="0"/>
              <a:t/>
            </a:r>
            <a:br>
              <a:rPr lang="ru-RU" sz="2000" smtClean="0"/>
            </a:br>
            <a:r>
              <a:rPr lang="ru-RU" sz="2000" smtClean="0"/>
              <a:t> Рассмотрение образования через призму инклюзии означает смену представления о том, что проблемой является ребенок и основано на понимании того, что в изменениях нуждается сама система образования.</a:t>
            </a:r>
            <a:br>
              <a:rPr lang="ru-RU" sz="2000" smtClean="0"/>
            </a:br>
            <a:r>
              <a:rPr lang="ru-RU" sz="2000" smtClean="0"/>
              <a:t>         Работающие в школе специалисты: педагоги, психологи, логопеды, социальные педагоги, медицинские работники призваны действовать в интересах ребенка. В настоящее время детей, которым требуется специализированная помощь, становиться все больше и работа специалистов будет эффективнее, если будет подчинена единому алгоритму.</a:t>
            </a:r>
            <a:br>
              <a:rPr lang="ru-RU" sz="2000" smtClean="0"/>
            </a:br>
            <a:r>
              <a:rPr lang="ru-RU" sz="2000" smtClean="0"/>
              <a:t>        Современный этап развития системы образования в целом,  возрастной психологии, коррекционной педагогики и системы коррекционно-развивающего обучения характеризуется: </a:t>
            </a:r>
            <a:br>
              <a:rPr lang="ru-RU" sz="2000" smtClean="0"/>
            </a:br>
            <a:r>
              <a:rPr lang="ru-RU" sz="2000" smtClean="0"/>
              <a:t>- усилением внимания к особенностям психического и физического развития детей, </a:t>
            </a:r>
            <a:br>
              <a:rPr lang="ru-RU" sz="2000" smtClean="0"/>
            </a:br>
            <a:r>
              <a:rPr lang="ru-RU" sz="2000" smtClean="0"/>
              <a:t>- осознанием необходимости постоянного мониторинга применяемых программ образовательного и коррекционного  воздействия,</a:t>
            </a:r>
            <a:br>
              <a:rPr lang="ru-RU" sz="2000" smtClean="0"/>
            </a:br>
            <a:r>
              <a:rPr lang="ru-RU" sz="2000" smtClean="0"/>
              <a:t>- индивидуализацией процесса обучения и развития каждого ребенка. </a:t>
            </a:r>
            <a:r>
              <a:rPr lang="ru-RU" sz="1800" smtClean="0"/>
              <a:t/>
            </a:r>
            <a:br>
              <a:rPr lang="ru-RU" sz="1800" smtClean="0"/>
            </a:br>
            <a:endParaRPr lang="ru-RU" sz="1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5600" y="174625"/>
            <a:ext cx="9875838" cy="681038"/>
          </a:xfrm>
        </p:spPr>
        <p:txBody>
          <a:bodyPr rtlCol="0">
            <a:normAutofit fontScale="90000"/>
          </a:bodyPr>
          <a:lstStyle/>
          <a:p>
            <a:pPr fontAlgn="auto">
              <a:spcAft>
                <a:spcPts val="0"/>
              </a:spcAft>
              <a:defRPr/>
            </a:pPr>
            <a:r>
              <a:rPr lang="ru-RU" sz="2800" dirty="0" smtClean="0">
                <a:solidFill>
                  <a:schemeClr val="tx1">
                    <a:lumMod val="85000"/>
                    <a:lumOff val="15000"/>
                  </a:schemeClr>
                </a:solidFill>
              </a:rPr>
              <a:t>Приложение  8 лист 1 – Основными направлениями деятельности ПМПк являются:</a:t>
            </a:r>
            <a:endParaRPr lang="ru-RU" sz="2800" dirty="0">
              <a:solidFill>
                <a:schemeClr val="tx1">
                  <a:lumMod val="85000"/>
                  <a:lumOff val="15000"/>
                </a:schemeClr>
              </a:solidFill>
            </a:endParaRPr>
          </a:p>
        </p:txBody>
      </p:sp>
      <p:sp>
        <p:nvSpPr>
          <p:cNvPr id="63490" name="Содержимое 2"/>
          <p:cNvSpPr>
            <a:spLocks noGrp="1"/>
          </p:cNvSpPr>
          <p:nvPr>
            <p:ph idx="1"/>
          </p:nvPr>
        </p:nvSpPr>
        <p:spPr>
          <a:xfrm>
            <a:off x="1571625" y="1252538"/>
            <a:ext cx="9302750" cy="6037262"/>
          </a:xfrm>
        </p:spPr>
        <p:txBody>
          <a:bodyPr/>
          <a:lstStyle/>
          <a:p>
            <a:pPr>
              <a:buFont typeface="Wingdings 3" pitchFamily="18" charset="2"/>
              <a:buNone/>
            </a:pPr>
            <a:r>
              <a:rPr lang="ru-RU" smtClean="0"/>
              <a:t>     </a:t>
            </a:r>
            <a:r>
              <a:rPr lang="ru-RU" sz="2400" smtClean="0"/>
              <a:t>Диагностическая работа,   мониторинговая деятельность, профилактическая, консультационная, организационно-методическая деятельность и просветительская работа.</a:t>
            </a:r>
          </a:p>
          <a:p>
            <a:r>
              <a:rPr lang="ru-RU" sz="2000" u="sng" smtClean="0"/>
              <a:t>Диагностическая работа</a:t>
            </a:r>
            <a:r>
              <a:rPr lang="ru-RU" sz="2000" smtClean="0"/>
              <a:t>: </a:t>
            </a:r>
          </a:p>
          <a:p>
            <a:pPr>
              <a:buFont typeface="Wingdings" pitchFamily="2" charset="2"/>
              <a:buChar char="Ø"/>
            </a:pPr>
            <a:r>
              <a:rPr lang="ru-RU" sz="2000" smtClean="0"/>
              <a:t>Комплексное, систематическое и целенаправленное обследование  учащихся,  с целью  раннего выявления  детей, имеющих отклонения в физическом, интеллектуальном и эмоциональном развитии, трудности в обучении, поведении, адаптации к школьной среде.</a:t>
            </a:r>
          </a:p>
          <a:p>
            <a:pPr>
              <a:buFont typeface="Wingdings" pitchFamily="2" charset="2"/>
              <a:buChar char="Ø"/>
            </a:pPr>
            <a:r>
              <a:rPr lang="ru-RU" sz="2000" smtClean="0"/>
              <a:t>Выявление резервных возможностей ребенка, разработка рекомендаций педагогам для осуществления индивидуального дифференцированного подхода  в процессе коррекционно-развивающего обучения.</a:t>
            </a:r>
            <a:endParaRPr lang="ru-RU" sz="1900" u="sng" smtClean="0"/>
          </a:p>
          <a:p>
            <a:endParaRPr lang="ru-RU" sz="1900" u="sng" smtClean="0"/>
          </a:p>
          <a:p>
            <a:endParaRPr lang="ru-RU"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97025" y="544513"/>
            <a:ext cx="9520238" cy="6313487"/>
          </a:xfrm>
        </p:spPr>
        <p:txBody>
          <a:bodyPr rtlCol="0">
            <a:normAutofit/>
          </a:bodyPr>
          <a:lstStyle/>
          <a:p>
            <a:pPr fontAlgn="auto">
              <a:spcAft>
                <a:spcPts val="0"/>
              </a:spcAft>
              <a:buFont typeface="Wingdings 3" charset="2"/>
              <a:buNone/>
              <a:defRPr/>
            </a:pPr>
            <a:r>
              <a:rPr lang="ru-RU" sz="2000" b="1" dirty="0" smtClean="0">
                <a:solidFill>
                  <a:schemeClr val="tx1">
                    <a:lumMod val="75000"/>
                    <a:lumOff val="25000"/>
                  </a:schemeClr>
                </a:solidFill>
              </a:rPr>
              <a:t>Приложение  8 лист 2</a:t>
            </a:r>
            <a:endParaRPr lang="ru-RU" sz="2000" b="1" u="sng" dirty="0" smtClean="0">
              <a:solidFill>
                <a:schemeClr val="tx1">
                  <a:lumMod val="75000"/>
                  <a:lumOff val="25000"/>
                </a:schemeClr>
              </a:solidFill>
            </a:endParaRPr>
          </a:p>
          <a:p>
            <a:pPr fontAlgn="auto">
              <a:spcAft>
                <a:spcPts val="0"/>
              </a:spcAft>
              <a:buFont typeface="Wingdings 3" charset="2"/>
              <a:buChar char=""/>
              <a:defRPr/>
            </a:pPr>
            <a:r>
              <a:rPr lang="ru-RU" sz="2000" u="sng" dirty="0" smtClean="0">
                <a:solidFill>
                  <a:schemeClr val="tx1">
                    <a:lumMod val="75000"/>
                    <a:lumOff val="25000"/>
                  </a:schemeClr>
                </a:solidFill>
              </a:rPr>
              <a:t>Мониторинговая работа: </a:t>
            </a:r>
          </a:p>
          <a:p>
            <a:pPr marL="0" fontAlgn="auto">
              <a:lnSpc>
                <a:spcPct val="150000"/>
              </a:lnSpc>
              <a:spcBef>
                <a:spcPts val="0"/>
              </a:spcBef>
              <a:spcAft>
                <a:spcPts val="0"/>
              </a:spcAft>
              <a:buFont typeface="Wingdings" pitchFamily="2" charset="2"/>
              <a:buChar char="Ø"/>
              <a:defRPr/>
            </a:pPr>
            <a:r>
              <a:rPr lang="ru-RU" sz="2000" dirty="0" smtClean="0">
                <a:solidFill>
                  <a:schemeClr val="tx1">
                    <a:lumMod val="75000"/>
                    <a:lumOff val="25000"/>
                  </a:schemeClr>
                </a:solidFill>
              </a:rPr>
              <a:t>Отслеживание  динамики развития  ребенка и эффективности применения индивидуальных коррекционно-развивающих программ,</a:t>
            </a:r>
          </a:p>
          <a:p>
            <a:pPr marL="0" fontAlgn="auto">
              <a:lnSpc>
                <a:spcPct val="150000"/>
              </a:lnSpc>
              <a:spcBef>
                <a:spcPts val="0"/>
              </a:spcBef>
              <a:spcAft>
                <a:spcPts val="0"/>
              </a:spcAft>
              <a:buFont typeface="Wingdings" pitchFamily="2" charset="2"/>
              <a:buChar char="Ø"/>
              <a:defRPr/>
            </a:pPr>
            <a:r>
              <a:rPr lang="ru-RU" sz="2000" dirty="0" smtClean="0">
                <a:solidFill>
                  <a:schemeClr val="tx1">
                    <a:lumMod val="75000"/>
                    <a:lumOff val="25000"/>
                  </a:schemeClr>
                </a:solidFill>
              </a:rPr>
              <a:t>Перспективное планирование коррекционно-развивающей работы и оценка ее эффективности.</a:t>
            </a:r>
          </a:p>
          <a:p>
            <a:pPr marL="0" fontAlgn="auto">
              <a:lnSpc>
                <a:spcPct val="150000"/>
              </a:lnSpc>
              <a:spcBef>
                <a:spcPts val="0"/>
              </a:spcBef>
              <a:spcAft>
                <a:spcPts val="0"/>
              </a:spcAft>
              <a:buFont typeface="Wingdings 3" charset="2"/>
              <a:buChar char=""/>
              <a:defRPr/>
            </a:pPr>
            <a:r>
              <a:rPr lang="ru-RU" sz="2000" u="sng" dirty="0" smtClean="0">
                <a:solidFill>
                  <a:schemeClr val="tx1">
                    <a:lumMod val="75000"/>
                    <a:lumOff val="25000"/>
                  </a:schemeClr>
                </a:solidFill>
              </a:rPr>
              <a:t>Профилактическая  составляющая включает </a:t>
            </a:r>
            <a:r>
              <a:rPr lang="ru-RU" sz="2000" dirty="0" smtClean="0">
                <a:solidFill>
                  <a:schemeClr val="tx1">
                    <a:lumMod val="75000"/>
                    <a:lumOff val="25000"/>
                  </a:schemeClr>
                </a:solidFill>
              </a:rPr>
              <a:t>:</a:t>
            </a:r>
          </a:p>
          <a:p>
            <a:pPr marL="0" fontAlgn="auto">
              <a:lnSpc>
                <a:spcPct val="150000"/>
              </a:lnSpc>
              <a:spcBef>
                <a:spcPts val="0"/>
              </a:spcBef>
              <a:spcAft>
                <a:spcPts val="0"/>
              </a:spcAft>
              <a:buFont typeface="Wingdings" pitchFamily="2" charset="2"/>
              <a:buChar char="Ø"/>
              <a:defRPr/>
            </a:pPr>
            <a:r>
              <a:rPr lang="ru-RU" sz="2000" dirty="0" smtClean="0">
                <a:solidFill>
                  <a:schemeClr val="tx1">
                    <a:lumMod val="75000"/>
                    <a:lumOff val="25000"/>
                  </a:schemeClr>
                </a:solidFill>
              </a:rPr>
              <a:t> раннее выявление детей, имеющих проблемы в развитии,</a:t>
            </a:r>
          </a:p>
          <a:p>
            <a:pPr marL="0" fontAlgn="auto">
              <a:lnSpc>
                <a:spcPct val="150000"/>
              </a:lnSpc>
              <a:spcBef>
                <a:spcPts val="0"/>
              </a:spcBef>
              <a:spcAft>
                <a:spcPts val="0"/>
              </a:spcAft>
              <a:buFont typeface="Wingdings" pitchFamily="2" charset="2"/>
              <a:buChar char="Ø"/>
              <a:defRPr/>
            </a:pPr>
            <a:r>
              <a:rPr lang="ru-RU" sz="2000" dirty="0" smtClean="0">
                <a:solidFill>
                  <a:schemeClr val="tx1">
                    <a:lumMod val="75000"/>
                    <a:lumOff val="25000"/>
                  </a:schemeClr>
                </a:solidFill>
              </a:rPr>
              <a:t>индивидуальное и групповое консультирование родителей  по результатам диагностирования  детей группы риска,</a:t>
            </a:r>
          </a:p>
          <a:p>
            <a:pPr marL="0" fontAlgn="auto">
              <a:lnSpc>
                <a:spcPct val="150000"/>
              </a:lnSpc>
              <a:spcBef>
                <a:spcPts val="0"/>
              </a:spcBef>
              <a:spcAft>
                <a:spcPts val="0"/>
              </a:spcAft>
              <a:buFont typeface="Wingdings 3" charset="2"/>
              <a:buChar char=""/>
              <a:defRPr/>
            </a:pPr>
            <a:r>
              <a:rPr lang="ru-RU" sz="2000" u="sng" dirty="0" smtClean="0">
                <a:solidFill>
                  <a:schemeClr val="tx1">
                    <a:lumMod val="75000"/>
                    <a:lumOff val="25000"/>
                  </a:schemeClr>
                </a:solidFill>
              </a:rPr>
              <a:t>Консультационная работа</a:t>
            </a:r>
            <a:r>
              <a:rPr lang="ru-RU" sz="2000" dirty="0" smtClean="0">
                <a:solidFill>
                  <a:schemeClr val="tx1">
                    <a:lumMod val="75000"/>
                    <a:lumOff val="25000"/>
                  </a:schemeClr>
                </a:solidFill>
              </a:rPr>
              <a:t>: консультирование  родителей, педагогических , медицинских и социальных работников, непосредственно представляющих интересы ребенка  в семье и ОУ.</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98625" y="347663"/>
            <a:ext cx="9158288" cy="6197600"/>
          </a:xfrm>
        </p:spPr>
        <p:txBody>
          <a:bodyPr rtlCol="0">
            <a:normAutofit fontScale="92500" lnSpcReduction="10000"/>
          </a:bodyPr>
          <a:lstStyle/>
          <a:p>
            <a:pPr fontAlgn="auto">
              <a:spcAft>
                <a:spcPts val="0"/>
              </a:spcAft>
              <a:buFont typeface="Wingdings 3" charset="2"/>
              <a:buNone/>
              <a:defRPr/>
            </a:pPr>
            <a:r>
              <a:rPr lang="ru-RU" sz="2200" b="1" dirty="0" smtClean="0">
                <a:solidFill>
                  <a:schemeClr val="tx1">
                    <a:lumMod val="75000"/>
                    <a:lumOff val="25000"/>
                  </a:schemeClr>
                </a:solidFill>
              </a:rPr>
              <a:t>Приложение  8 лист 3</a:t>
            </a:r>
            <a:endParaRPr lang="ru-RU" sz="2200" u="sng" dirty="0" smtClean="0">
              <a:solidFill>
                <a:schemeClr val="tx1">
                  <a:lumMod val="75000"/>
                  <a:lumOff val="25000"/>
                </a:schemeClr>
              </a:solidFill>
            </a:endParaRPr>
          </a:p>
          <a:p>
            <a:pPr fontAlgn="auto">
              <a:spcAft>
                <a:spcPts val="0"/>
              </a:spcAft>
              <a:buFont typeface="Wingdings 3" charset="2"/>
              <a:buChar char=""/>
              <a:defRPr/>
            </a:pPr>
            <a:r>
              <a:rPr lang="ru-RU" u="sng" dirty="0" smtClean="0">
                <a:solidFill>
                  <a:schemeClr val="tx1">
                    <a:lumMod val="75000"/>
                    <a:lumOff val="25000"/>
                  </a:schemeClr>
                </a:solidFill>
              </a:rPr>
              <a:t>Организационно-методическая работа: </a:t>
            </a:r>
          </a:p>
          <a:p>
            <a:pPr fontAlgn="auto">
              <a:spcAft>
                <a:spcPts val="0"/>
              </a:spcAft>
              <a:buFont typeface="Wingdings" pitchFamily="2" charset="2"/>
              <a:buChar char="Ø"/>
              <a:defRPr/>
            </a:pPr>
            <a:r>
              <a:rPr lang="ru-RU" dirty="0" smtClean="0">
                <a:solidFill>
                  <a:schemeClr val="tx1">
                    <a:lumMod val="75000"/>
                    <a:lumOff val="25000"/>
                  </a:schemeClr>
                </a:solidFill>
              </a:rPr>
              <a:t>Организация и проведение консилиума.</a:t>
            </a:r>
          </a:p>
          <a:p>
            <a:pPr fontAlgn="auto">
              <a:spcAft>
                <a:spcPts val="0"/>
              </a:spcAft>
              <a:buFont typeface="Wingdings" pitchFamily="2" charset="2"/>
              <a:buChar char="Ø"/>
              <a:defRPr/>
            </a:pPr>
            <a:r>
              <a:rPr lang="ru-RU" dirty="0" smtClean="0">
                <a:solidFill>
                  <a:schemeClr val="tx1">
                    <a:lumMod val="75000"/>
                    <a:lumOff val="25000"/>
                  </a:schemeClr>
                </a:solidFill>
              </a:rPr>
              <a:t>Подбор диагностического инструментария для педагогического и психологического мониторинга,</a:t>
            </a:r>
          </a:p>
          <a:p>
            <a:pPr fontAlgn="auto">
              <a:spcAft>
                <a:spcPts val="0"/>
              </a:spcAft>
              <a:buFont typeface="Wingdings" pitchFamily="2" charset="2"/>
              <a:buChar char="Ø"/>
              <a:defRPr/>
            </a:pPr>
            <a:r>
              <a:rPr lang="ru-RU" dirty="0" smtClean="0">
                <a:solidFill>
                  <a:schemeClr val="tx1">
                    <a:lumMod val="75000"/>
                    <a:lumOff val="25000"/>
                  </a:schemeClr>
                </a:solidFill>
              </a:rPr>
              <a:t>Проведение диагностики и обработка результатов, с фиксацией в карте развития ребенка,</a:t>
            </a:r>
          </a:p>
          <a:p>
            <a:pPr fontAlgn="auto">
              <a:spcAft>
                <a:spcPts val="0"/>
              </a:spcAft>
              <a:buFont typeface="Wingdings" pitchFamily="2" charset="2"/>
              <a:buChar char="Ø"/>
              <a:defRPr/>
            </a:pPr>
            <a:r>
              <a:rPr lang="ru-RU" dirty="0" smtClean="0">
                <a:solidFill>
                  <a:schemeClr val="tx1">
                    <a:lumMod val="75000"/>
                    <a:lumOff val="25000"/>
                  </a:schemeClr>
                </a:solidFill>
              </a:rPr>
              <a:t>Организация взаимодействия специалистов консилиума и педагогического состава школы,</a:t>
            </a:r>
          </a:p>
          <a:p>
            <a:pPr fontAlgn="auto">
              <a:spcAft>
                <a:spcPts val="0"/>
              </a:spcAft>
              <a:buFont typeface="Wingdings" pitchFamily="2" charset="2"/>
              <a:buChar char="Ø"/>
              <a:defRPr/>
            </a:pPr>
            <a:r>
              <a:rPr lang="ru-RU" dirty="0" smtClean="0">
                <a:solidFill>
                  <a:schemeClr val="tx1">
                    <a:lumMod val="75000"/>
                    <a:lumOff val="25000"/>
                  </a:schemeClr>
                </a:solidFill>
              </a:rPr>
              <a:t>Разработка и апробация авторских компилятивных программ,</a:t>
            </a:r>
          </a:p>
          <a:p>
            <a:pPr fontAlgn="auto">
              <a:spcAft>
                <a:spcPts val="0"/>
              </a:spcAft>
              <a:buFont typeface="Wingdings" pitchFamily="2" charset="2"/>
              <a:buChar char="Ø"/>
              <a:defRPr/>
            </a:pPr>
            <a:r>
              <a:rPr lang="ru-RU" dirty="0" smtClean="0">
                <a:solidFill>
                  <a:schemeClr val="tx1">
                    <a:lumMod val="75000"/>
                    <a:lumOff val="25000"/>
                  </a:schemeClr>
                </a:solidFill>
              </a:rPr>
              <a:t>Подготовка подробного заключения о состоянии развития и здоровья обучаемого для предоставления на территориальную ПМПК.</a:t>
            </a:r>
          </a:p>
          <a:p>
            <a:pPr fontAlgn="auto">
              <a:spcAft>
                <a:spcPts val="0"/>
              </a:spcAft>
              <a:buFont typeface="Wingdings 3" charset="2"/>
              <a:buChar char=""/>
              <a:defRPr/>
            </a:pPr>
            <a:r>
              <a:rPr lang="ru-RU" u="sng" dirty="0" smtClean="0">
                <a:solidFill>
                  <a:schemeClr val="tx1">
                    <a:lumMod val="75000"/>
                    <a:lumOff val="25000"/>
                  </a:schemeClr>
                </a:solidFill>
              </a:rPr>
              <a:t>Просветительская работа</a:t>
            </a:r>
            <a:r>
              <a:rPr lang="ru-RU" dirty="0" smtClean="0">
                <a:solidFill>
                  <a:schemeClr val="tx1">
                    <a:lumMod val="75000"/>
                    <a:lumOff val="25000"/>
                  </a:schemeClr>
                </a:solidFill>
              </a:rPr>
              <a:t>:  </a:t>
            </a:r>
          </a:p>
          <a:p>
            <a:pPr fontAlgn="auto">
              <a:spcAft>
                <a:spcPts val="0"/>
              </a:spcAft>
              <a:buFont typeface="Wingdings" pitchFamily="2" charset="2"/>
              <a:buChar char="Ø"/>
              <a:defRPr/>
            </a:pPr>
            <a:r>
              <a:rPr lang="ru-RU" dirty="0" smtClean="0">
                <a:solidFill>
                  <a:schemeClr val="tx1">
                    <a:lumMod val="75000"/>
                    <a:lumOff val="25000"/>
                  </a:schemeClr>
                </a:solidFill>
              </a:rPr>
              <a:t>проведение  специалистами ПМПк семинаров «Школа для родителей», </a:t>
            </a:r>
          </a:p>
          <a:p>
            <a:pPr fontAlgn="auto">
              <a:spcAft>
                <a:spcPts val="0"/>
              </a:spcAft>
              <a:buFont typeface="Wingdings" pitchFamily="2" charset="2"/>
              <a:buChar char="Ø"/>
              <a:defRPr/>
            </a:pPr>
            <a:r>
              <a:rPr lang="ru-RU" dirty="0" smtClean="0">
                <a:solidFill>
                  <a:schemeClr val="tx1">
                    <a:lumMod val="75000"/>
                    <a:lumOff val="25000"/>
                  </a:schemeClr>
                </a:solidFill>
              </a:rPr>
              <a:t>участие специалистов  консилиума в общешкольных и классных родительских собраниях, </a:t>
            </a:r>
          </a:p>
          <a:p>
            <a:pPr fontAlgn="auto">
              <a:spcAft>
                <a:spcPts val="0"/>
              </a:spcAft>
              <a:buFont typeface="Wingdings" pitchFamily="2" charset="2"/>
              <a:buChar char="Ø"/>
              <a:defRPr/>
            </a:pPr>
            <a:r>
              <a:rPr lang="ru-RU" dirty="0" smtClean="0">
                <a:solidFill>
                  <a:schemeClr val="tx1">
                    <a:lumMod val="75000"/>
                    <a:lumOff val="25000"/>
                  </a:schemeClr>
                </a:solidFill>
              </a:rPr>
              <a:t>повышение уровня теоретической и профессиональной подготовка  педагогического состава школы по вопросам коррекционной педагогики, специальной психологии посредством организации семинаров, педчтений, целенаправленного самообучения педагогов.</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4913" y="0"/>
            <a:ext cx="10388600" cy="547688"/>
          </a:xfrm>
        </p:spPr>
        <p:txBody>
          <a:bodyPr rtlCol="0">
            <a:normAutofit fontScale="90000"/>
          </a:bodyPr>
          <a:lstStyle/>
          <a:p>
            <a:pPr fontAlgn="auto">
              <a:spcAft>
                <a:spcPts val="0"/>
              </a:spcAft>
              <a:defRPr/>
            </a:pPr>
            <a:r>
              <a:rPr lang="ru-RU" sz="2800" b="1" dirty="0" smtClean="0">
                <a:solidFill>
                  <a:schemeClr val="tx1">
                    <a:lumMod val="85000"/>
                    <a:lumOff val="15000"/>
                  </a:schemeClr>
                </a:solidFill>
              </a:rPr>
              <a:t>Приложение  9 лист 1 -</a:t>
            </a:r>
            <a:r>
              <a:rPr lang="ru-RU" sz="2800" dirty="0" smtClean="0">
                <a:solidFill>
                  <a:schemeClr val="tx1">
                    <a:lumMod val="85000"/>
                    <a:lumOff val="15000"/>
                  </a:schemeClr>
                </a:solidFill>
              </a:rPr>
              <a:t>Основные Задачи психолого-педагогического сопровождения</a:t>
            </a:r>
            <a:endParaRPr lang="ru-RU" sz="2800" dirty="0">
              <a:solidFill>
                <a:schemeClr val="tx1">
                  <a:lumMod val="85000"/>
                  <a:lumOff val="15000"/>
                </a:schemeClr>
              </a:solidFill>
            </a:endParaRPr>
          </a:p>
        </p:txBody>
      </p:sp>
      <p:sp>
        <p:nvSpPr>
          <p:cNvPr id="3" name="Объект 2"/>
          <p:cNvSpPr>
            <a:spLocks noGrp="1"/>
          </p:cNvSpPr>
          <p:nvPr>
            <p:ph idx="1"/>
          </p:nvPr>
        </p:nvSpPr>
        <p:spPr>
          <a:xfrm>
            <a:off x="914400" y="903288"/>
            <a:ext cx="10147300" cy="6310312"/>
          </a:xfrm>
        </p:spPr>
        <p:txBody>
          <a:bodyPr rtlCol="0">
            <a:noAutofit/>
          </a:bodyPr>
          <a:lstStyle/>
          <a:p>
            <a:pPr marL="0" fontAlgn="auto">
              <a:spcBef>
                <a:spcPts val="0"/>
              </a:spcBef>
              <a:spcAft>
                <a:spcPts val="0"/>
              </a:spcAft>
              <a:buFont typeface="Wingdings 3" charset="2"/>
              <a:buChar char=""/>
              <a:defRPr/>
            </a:pPr>
            <a:r>
              <a:rPr lang="ru-RU" dirty="0" smtClean="0">
                <a:solidFill>
                  <a:schemeClr val="tx1">
                    <a:lumMod val="75000"/>
                    <a:lumOff val="25000"/>
                  </a:schemeClr>
                </a:solidFill>
              </a:rPr>
              <a:t>Систематическое </a:t>
            </a:r>
            <a:r>
              <a:rPr lang="ru-RU" b="1" dirty="0" smtClean="0">
                <a:solidFill>
                  <a:schemeClr val="tx1">
                    <a:lumMod val="75000"/>
                    <a:lumOff val="25000"/>
                  </a:schemeClr>
                </a:solidFill>
              </a:rPr>
              <a:t>отслеживание </a:t>
            </a:r>
            <a:r>
              <a:rPr lang="ru-RU" dirty="0" smtClean="0">
                <a:solidFill>
                  <a:schemeClr val="tx1">
                    <a:lumMod val="75000"/>
                    <a:lumOff val="25000"/>
                  </a:schemeClr>
                </a:solidFill>
              </a:rPr>
              <a:t>уровня развития и обучения каждого школьника</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Создание социально-психологических </a:t>
            </a:r>
            <a:r>
              <a:rPr lang="ru-RU" b="1" dirty="0" smtClean="0">
                <a:solidFill>
                  <a:schemeClr val="tx1">
                    <a:lumMod val="75000"/>
                    <a:lumOff val="25000"/>
                  </a:schemeClr>
                </a:solidFill>
              </a:rPr>
              <a:t>условий</a:t>
            </a:r>
            <a:r>
              <a:rPr lang="ru-RU" dirty="0" smtClean="0">
                <a:solidFill>
                  <a:schemeClr val="tx1">
                    <a:lumMod val="75000"/>
                    <a:lumOff val="25000"/>
                  </a:schemeClr>
                </a:solidFill>
              </a:rPr>
              <a:t> для развития познавательных возможностей учащегося и его успешного обучения</a:t>
            </a:r>
          </a:p>
          <a:p>
            <a:pPr marL="0" fontAlgn="auto">
              <a:spcBef>
                <a:spcPts val="0"/>
              </a:spcBef>
              <a:spcAft>
                <a:spcPts val="0"/>
              </a:spcAft>
              <a:buFont typeface="Wingdings 3" charset="2"/>
              <a:buChar char=""/>
              <a:defRPr/>
            </a:pPr>
            <a:r>
              <a:rPr lang="ru-RU" dirty="0" smtClean="0">
                <a:solidFill>
                  <a:schemeClr val="tx1">
                    <a:lumMod val="75000"/>
                    <a:lumOff val="25000"/>
                  </a:schemeClr>
                </a:solidFill>
              </a:rPr>
              <a:t>Организация </a:t>
            </a:r>
            <a:r>
              <a:rPr lang="ru-RU" b="1" dirty="0" smtClean="0">
                <a:solidFill>
                  <a:schemeClr val="tx1">
                    <a:lumMod val="75000"/>
                    <a:lumOff val="25000"/>
                  </a:schemeClr>
                </a:solidFill>
              </a:rPr>
              <a:t>помощи</a:t>
            </a:r>
            <a:r>
              <a:rPr lang="ru-RU" dirty="0" smtClean="0">
                <a:solidFill>
                  <a:schemeClr val="tx1">
                    <a:lumMod val="75000"/>
                    <a:lumOff val="25000"/>
                  </a:schemeClr>
                </a:solidFill>
              </a:rPr>
              <a:t> детям, имеющим проблемы в психологическом развитии и обучении</a:t>
            </a:r>
          </a:p>
          <a:p>
            <a:pPr marL="0" indent="0" fontAlgn="auto">
              <a:spcAft>
                <a:spcPts val="0"/>
              </a:spcAft>
              <a:buFont typeface="Wingdings 3" charset="2"/>
              <a:buNone/>
              <a:defRPr/>
            </a:pPr>
            <a:r>
              <a:rPr lang="ru-RU" dirty="0" smtClean="0">
                <a:solidFill>
                  <a:schemeClr val="tx1">
                    <a:lumMod val="75000"/>
                    <a:lumOff val="25000"/>
                  </a:schemeClr>
                </a:solidFill>
              </a:rPr>
              <a:t>ПП сопровождение может носить только индивидуальный характер.  Оно планируется на весь курс обучения, включая период подготовки к школе, является интегрированной частью общего образовательного процесса и охватывает весь школьный персонал, учеников и родителей.</a:t>
            </a:r>
          </a:p>
          <a:p>
            <a:pPr marL="0" indent="0" fontAlgn="auto">
              <a:spcBef>
                <a:spcPts val="0"/>
              </a:spcBef>
              <a:spcAft>
                <a:spcPts val="0"/>
              </a:spcAft>
              <a:buFont typeface="Wingdings 3" charset="2"/>
              <a:buNone/>
              <a:defRPr/>
            </a:pPr>
            <a:r>
              <a:rPr lang="ru-RU" dirty="0" smtClean="0">
                <a:solidFill>
                  <a:schemeClr val="tx1">
                    <a:lumMod val="75000"/>
                    <a:lumOff val="25000"/>
                  </a:schemeClr>
                </a:solidFill>
              </a:rPr>
              <a:t>В </a:t>
            </a:r>
            <a:r>
              <a:rPr lang="ru-RU" b="1" dirty="0" smtClean="0">
                <a:solidFill>
                  <a:schemeClr val="tx1">
                    <a:lumMod val="75000"/>
                    <a:lumOff val="25000"/>
                  </a:schemeClr>
                </a:solidFill>
              </a:rPr>
              <a:t>инструктирующем Письме Министерства Образования РФ от 27.03.2000 № 27/901-6</a:t>
            </a:r>
            <a:r>
              <a:rPr lang="ru-RU" dirty="0" smtClean="0">
                <a:solidFill>
                  <a:schemeClr val="tx1">
                    <a:lumMod val="75000"/>
                    <a:lumOff val="25000"/>
                  </a:schemeClr>
                </a:solidFill>
              </a:rPr>
              <a:t>   указано на необходимость:</a:t>
            </a:r>
          </a:p>
          <a:p>
            <a:pPr marL="0" indent="0" fontAlgn="auto">
              <a:spcBef>
                <a:spcPts val="0"/>
              </a:spcBef>
              <a:spcAft>
                <a:spcPts val="0"/>
              </a:spcAft>
              <a:buFont typeface="Wingdings 3" charset="2"/>
              <a:buNone/>
              <a:defRPr/>
            </a:pPr>
            <a:r>
              <a:rPr lang="ru-RU" dirty="0" smtClean="0">
                <a:solidFill>
                  <a:schemeClr val="tx1">
                    <a:lumMod val="75000"/>
                    <a:lumOff val="25000"/>
                  </a:schemeClr>
                </a:solidFill>
              </a:rPr>
              <a:t> </a:t>
            </a:r>
            <a:r>
              <a:rPr lang="ru-RU" dirty="0">
                <a:solidFill>
                  <a:schemeClr val="tx1">
                    <a:lumMod val="75000"/>
                    <a:lumOff val="25000"/>
                  </a:schemeClr>
                </a:solidFill>
              </a:rPr>
              <a:t>— </a:t>
            </a:r>
            <a:r>
              <a:rPr lang="ru-RU" dirty="0" smtClean="0">
                <a:solidFill>
                  <a:schemeClr val="tx1">
                    <a:lumMod val="75000"/>
                    <a:lumOff val="25000"/>
                  </a:schemeClr>
                </a:solidFill>
              </a:rPr>
              <a:t>выявления </a:t>
            </a:r>
            <a:r>
              <a:rPr lang="ru-RU" dirty="0">
                <a:solidFill>
                  <a:schemeClr val="tx1">
                    <a:lumMod val="75000"/>
                    <a:lumOff val="25000"/>
                  </a:schemeClr>
                </a:solidFill>
              </a:rPr>
              <a:t>и </a:t>
            </a:r>
            <a:r>
              <a:rPr lang="ru-RU" dirty="0" smtClean="0">
                <a:solidFill>
                  <a:schemeClr val="tx1">
                    <a:lumMod val="75000"/>
                    <a:lumOff val="25000"/>
                  </a:schemeClr>
                </a:solidFill>
              </a:rPr>
              <a:t>ранней </a:t>
            </a:r>
            <a:r>
              <a:rPr lang="ru-RU" dirty="0">
                <a:solidFill>
                  <a:schemeClr val="tx1">
                    <a:lumMod val="75000"/>
                    <a:lumOff val="25000"/>
                  </a:schemeClr>
                </a:solidFill>
              </a:rPr>
              <a:t>(с первых дней пребывания ребенка в </a:t>
            </a:r>
            <a:r>
              <a:rPr lang="ru-RU" dirty="0" smtClean="0">
                <a:solidFill>
                  <a:schemeClr val="tx1">
                    <a:lumMod val="75000"/>
                    <a:lumOff val="25000"/>
                  </a:schemeClr>
                </a:solidFill>
              </a:rPr>
              <a:t>ОУ) диагностики отклонений </a:t>
            </a:r>
            <a:r>
              <a:rPr lang="ru-RU" dirty="0">
                <a:solidFill>
                  <a:schemeClr val="tx1">
                    <a:lumMod val="75000"/>
                    <a:lumOff val="25000"/>
                  </a:schemeClr>
                </a:solidFill>
              </a:rPr>
              <a:t>в развитии и/или состояний декомпенсации;</a:t>
            </a:r>
            <a:br>
              <a:rPr lang="ru-RU" dirty="0">
                <a:solidFill>
                  <a:schemeClr val="tx1">
                    <a:lumMod val="75000"/>
                    <a:lumOff val="25000"/>
                  </a:schemeClr>
                </a:solidFill>
              </a:rPr>
            </a:br>
            <a:r>
              <a:rPr lang="ru-RU" dirty="0">
                <a:solidFill>
                  <a:schemeClr val="tx1">
                    <a:lumMod val="75000"/>
                    <a:lumOff val="25000"/>
                  </a:schemeClr>
                </a:solidFill>
              </a:rPr>
              <a:t>— </a:t>
            </a:r>
            <a:r>
              <a:rPr lang="ru-RU" dirty="0" smtClean="0">
                <a:solidFill>
                  <a:schemeClr val="tx1">
                    <a:lumMod val="75000"/>
                    <a:lumOff val="25000"/>
                  </a:schemeClr>
                </a:solidFill>
              </a:rPr>
              <a:t>профилактики </a:t>
            </a:r>
            <a:r>
              <a:rPr lang="ru-RU" dirty="0">
                <a:solidFill>
                  <a:schemeClr val="tx1">
                    <a:lumMod val="75000"/>
                    <a:lumOff val="25000"/>
                  </a:schemeClr>
                </a:solidFill>
              </a:rPr>
              <a:t>физических, интеллектуальных и эмоционально-личностных перегрузок и </a:t>
            </a:r>
            <a:r>
              <a:rPr lang="ru-RU" dirty="0" smtClean="0">
                <a:solidFill>
                  <a:schemeClr val="tx1">
                    <a:lumMod val="75000"/>
                    <a:lumOff val="25000"/>
                  </a:schemeClr>
                </a:solidFill>
              </a:rPr>
              <a:t>срывов</a:t>
            </a:r>
            <a:r>
              <a:rPr lang="ru-RU" dirty="0">
                <a:solidFill>
                  <a:schemeClr val="tx1">
                    <a:lumMod val="75000"/>
                    <a:lumOff val="25000"/>
                  </a:schemeClr>
                </a:solidFill>
              </a:rPr>
              <a:t>;</a:t>
            </a:r>
            <a:br>
              <a:rPr lang="ru-RU" dirty="0">
                <a:solidFill>
                  <a:schemeClr val="tx1">
                    <a:lumMod val="75000"/>
                    <a:lumOff val="25000"/>
                  </a:schemeClr>
                </a:solidFill>
              </a:rPr>
            </a:br>
            <a:r>
              <a:rPr lang="ru-RU" dirty="0">
                <a:solidFill>
                  <a:schemeClr val="tx1">
                    <a:lumMod val="75000"/>
                    <a:lumOff val="25000"/>
                  </a:schemeClr>
                </a:solidFill>
              </a:rPr>
              <a:t>— </a:t>
            </a:r>
            <a:r>
              <a:rPr lang="ru-RU" dirty="0" smtClean="0">
                <a:solidFill>
                  <a:schemeClr val="tx1">
                    <a:lumMod val="75000"/>
                    <a:lumOff val="25000"/>
                  </a:schemeClr>
                </a:solidFill>
              </a:rPr>
              <a:t>выявления </a:t>
            </a:r>
            <a:r>
              <a:rPr lang="ru-RU" dirty="0">
                <a:solidFill>
                  <a:schemeClr val="tx1">
                    <a:lumMod val="75000"/>
                    <a:lumOff val="25000"/>
                  </a:schemeClr>
                </a:solidFill>
              </a:rPr>
              <a:t>резервных возможностей развития;</a:t>
            </a:r>
            <a:br>
              <a:rPr lang="ru-RU" dirty="0">
                <a:solidFill>
                  <a:schemeClr val="tx1">
                    <a:lumMod val="75000"/>
                    <a:lumOff val="25000"/>
                  </a:schemeClr>
                </a:solidFill>
              </a:rPr>
            </a:br>
            <a:r>
              <a:rPr lang="ru-RU" dirty="0" smtClean="0">
                <a:solidFill>
                  <a:schemeClr val="tx1">
                    <a:lumMod val="75000"/>
                    <a:lumOff val="25000"/>
                  </a:schemeClr>
                </a:solidFill>
              </a:rPr>
              <a:t>— определение характера, продолжительности и</a:t>
            </a:r>
            <a:r>
              <a:rPr lang="ru-RU" dirty="0">
                <a:solidFill>
                  <a:schemeClr val="tx1">
                    <a:lumMod val="75000"/>
                    <a:lumOff val="25000"/>
                  </a:schemeClr>
                </a:solidFill>
              </a:rPr>
              <a:t> </a:t>
            </a:r>
            <a:r>
              <a:rPr lang="ru-RU" dirty="0" smtClean="0">
                <a:solidFill>
                  <a:schemeClr val="tx1">
                    <a:lumMod val="75000"/>
                    <a:lumOff val="25000"/>
                  </a:schemeClr>
                </a:solidFill>
              </a:rPr>
              <a:t>эффективности специальной (коррекционной</a:t>
            </a:r>
            <a:r>
              <a:rPr lang="ru-RU" dirty="0">
                <a:solidFill>
                  <a:schemeClr val="tx1">
                    <a:lumMod val="75000"/>
                    <a:lumOff val="25000"/>
                  </a:schemeClr>
                </a:solidFill>
              </a:rPr>
              <a:t>) помощи в рамках имеющихся в данном </a:t>
            </a:r>
            <a:r>
              <a:rPr lang="ru-RU" dirty="0" smtClean="0">
                <a:solidFill>
                  <a:schemeClr val="tx1">
                    <a:lumMod val="75000"/>
                    <a:lumOff val="25000"/>
                  </a:schemeClr>
                </a:solidFill>
              </a:rPr>
              <a:t>ОУ возможностей</a:t>
            </a:r>
            <a:r>
              <a:rPr lang="ru-RU" dirty="0">
                <a:solidFill>
                  <a:schemeClr val="tx1">
                    <a:lumMod val="75000"/>
                    <a:lumOff val="25000"/>
                  </a:schemeClr>
                </a:solidFill>
              </a:rPr>
              <a:t>;</a:t>
            </a:r>
            <a:br>
              <a:rPr lang="ru-RU" dirty="0">
                <a:solidFill>
                  <a:schemeClr val="tx1">
                    <a:lumMod val="75000"/>
                    <a:lumOff val="25000"/>
                  </a:schemeClr>
                </a:solidFill>
              </a:rPr>
            </a:br>
            <a:r>
              <a:rPr lang="ru-RU" dirty="0">
                <a:solidFill>
                  <a:schemeClr val="tx1">
                    <a:lumMod val="75000"/>
                    <a:lumOff val="25000"/>
                  </a:schemeClr>
                </a:solidFill>
              </a:rPr>
              <a:t>— </a:t>
            </a:r>
            <a:r>
              <a:rPr lang="ru-RU" dirty="0" smtClean="0">
                <a:solidFill>
                  <a:schemeClr val="tx1">
                    <a:lumMod val="75000"/>
                    <a:lumOff val="25000"/>
                  </a:schemeClr>
                </a:solidFill>
              </a:rPr>
              <a:t>подготовки </a:t>
            </a:r>
            <a:r>
              <a:rPr lang="ru-RU" dirty="0">
                <a:solidFill>
                  <a:schemeClr val="tx1">
                    <a:lumMod val="75000"/>
                    <a:lumOff val="25000"/>
                  </a:schemeClr>
                </a:solidFill>
              </a:rPr>
              <a:t>и </a:t>
            </a:r>
            <a:r>
              <a:rPr lang="ru-RU" dirty="0" smtClean="0">
                <a:solidFill>
                  <a:schemeClr val="tx1">
                    <a:lumMod val="75000"/>
                    <a:lumOff val="25000"/>
                  </a:schemeClr>
                </a:solidFill>
              </a:rPr>
              <a:t>ведения </a:t>
            </a:r>
            <a:r>
              <a:rPr lang="ru-RU" dirty="0">
                <a:solidFill>
                  <a:schemeClr val="tx1">
                    <a:lumMod val="75000"/>
                    <a:lumOff val="25000"/>
                  </a:schemeClr>
                </a:solidFill>
              </a:rPr>
              <a:t>документации, отражающей актуальное развитие ребенка, </a:t>
            </a:r>
            <a:r>
              <a:rPr lang="ru-RU" dirty="0" smtClean="0">
                <a:solidFill>
                  <a:schemeClr val="tx1">
                    <a:lumMod val="75000"/>
                    <a:lumOff val="25000"/>
                  </a:schemeClr>
                </a:solidFill>
              </a:rPr>
              <a:t>динамику его </a:t>
            </a:r>
            <a:r>
              <a:rPr lang="ru-RU" dirty="0">
                <a:solidFill>
                  <a:schemeClr val="tx1">
                    <a:lumMod val="75000"/>
                    <a:lumOff val="25000"/>
                  </a:schemeClr>
                </a:solidFill>
              </a:rPr>
              <a:t>состояния, уровень школьной успешности.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1630363" y="636588"/>
            <a:ext cx="9434512" cy="4418012"/>
          </a:xfrm>
        </p:spPr>
        <p:txBody>
          <a:bodyPr>
            <a:normAutofit lnSpcReduction="10000"/>
          </a:bodyPr>
          <a:lstStyle/>
          <a:p>
            <a:pPr marL="0" indent="0">
              <a:lnSpc>
                <a:spcPct val="80000"/>
              </a:lnSpc>
              <a:buFont typeface="Wingdings 3" pitchFamily="18" charset="2"/>
              <a:buNone/>
            </a:pPr>
            <a:r>
              <a:rPr lang="ru-RU" sz="1500" smtClean="0"/>
              <a:t/>
            </a:r>
            <a:br>
              <a:rPr lang="ru-RU" sz="1500" smtClean="0"/>
            </a:br>
            <a:r>
              <a:rPr lang="ru-RU" sz="1900" b="1" smtClean="0"/>
              <a:t>         В связи с этим - основным является вопрос определения необходимых условий для получения образования, адекватного возможностям ребенка с ОВЗ.</a:t>
            </a:r>
          </a:p>
          <a:p>
            <a:pPr marL="0" indent="0">
              <a:lnSpc>
                <a:spcPct val="80000"/>
              </a:lnSpc>
              <a:buFont typeface="Wingdings 3" pitchFamily="18" charset="2"/>
              <a:buNone/>
            </a:pPr>
            <a:r>
              <a:rPr lang="ru-RU" sz="1900" b="1" smtClean="0"/>
              <a:t>         В настоящее время в России одновременно применяются три подхода в обучении детей с особыми образовательными потребностями</a:t>
            </a:r>
            <a:r>
              <a:rPr lang="ru-RU" sz="1900" baseline="30000" smtClean="0">
                <a:hlinkClick r:id="rId2"/>
              </a:rPr>
              <a:t>[1]</a:t>
            </a:r>
            <a:r>
              <a:rPr lang="ru-RU" sz="1900" smtClean="0"/>
              <a:t>:</a:t>
            </a:r>
          </a:p>
          <a:p>
            <a:pPr marL="0" indent="0">
              <a:lnSpc>
                <a:spcPct val="80000"/>
              </a:lnSpc>
            </a:pPr>
            <a:r>
              <a:rPr lang="ru-RU" sz="1900" smtClean="0"/>
              <a:t>Дифференцированное обучение детей с нарушениями речи, слуха, зрения, опорно-двигательного аппарата, интеллекта, с задержкой психического развития в </a:t>
            </a:r>
            <a:r>
              <a:rPr lang="ru-RU" sz="1900" smtClean="0">
                <a:latin typeface="Arial" charset="0"/>
              </a:rPr>
              <a:t>отдельных образовательных организациях, реализующих адаптированную основную общеобразовательную программу</a:t>
            </a:r>
            <a:r>
              <a:rPr lang="ru-RU" sz="1900" smtClean="0"/>
              <a:t> </a:t>
            </a:r>
            <a:r>
              <a:rPr lang="ru-RU" sz="1900" smtClean="0">
                <a:latin typeface="Arial" charset="0"/>
              </a:rPr>
              <a:t>  (</a:t>
            </a:r>
            <a:r>
              <a:rPr lang="ru-RU" sz="1900" smtClean="0"/>
              <a:t>специальных коррекционных учреждениях</a:t>
            </a:r>
            <a:r>
              <a:rPr lang="ru-RU" sz="1900" smtClean="0">
                <a:latin typeface="Arial" charset="0"/>
              </a:rPr>
              <a:t>).</a:t>
            </a:r>
            <a:endParaRPr lang="ru-RU" sz="1900" smtClean="0"/>
          </a:p>
          <a:p>
            <a:pPr marL="0" indent="0">
              <a:lnSpc>
                <a:spcPct val="80000"/>
              </a:lnSpc>
            </a:pPr>
            <a:r>
              <a:rPr lang="ru-RU" sz="1900" smtClean="0"/>
              <a:t>Интегрированное обучение детей в специальных классах (группах) в общеобразовательных учреждениях.</a:t>
            </a:r>
          </a:p>
          <a:p>
            <a:pPr marL="0" indent="0">
              <a:lnSpc>
                <a:spcPct val="80000"/>
              </a:lnSpc>
            </a:pPr>
            <a:r>
              <a:rPr lang="ru-RU" sz="1900" smtClean="0"/>
              <a:t>Инклюзивное обучение, когда дети с особыми образовательными потребностями обучаются в классе вместе с обычными детьми.</a:t>
            </a:r>
          </a:p>
          <a:p>
            <a:pPr marL="0" indent="0">
              <a:lnSpc>
                <a:spcPct val="80000"/>
              </a:lnSpc>
              <a:buFont typeface="Wingdings 3" pitchFamily="18" charset="2"/>
              <a:buNone/>
            </a:pPr>
            <a:r>
              <a:rPr lang="ru-RU" sz="1700" smtClean="0"/>
              <a:t>     </a:t>
            </a:r>
          </a:p>
          <a:p>
            <a:pPr marL="0" indent="0">
              <a:lnSpc>
                <a:spcPct val="80000"/>
              </a:lnSpc>
            </a:pPr>
            <a:endParaRPr lang="ru-RU" sz="1700" smtClean="0"/>
          </a:p>
        </p:txBody>
      </p:sp>
      <p:sp>
        <p:nvSpPr>
          <p:cNvPr id="5" name="Заголовок 1"/>
          <p:cNvSpPr>
            <a:spLocks noGrp="1"/>
          </p:cNvSpPr>
          <p:nvPr>
            <p:ph type="title"/>
          </p:nvPr>
        </p:nvSpPr>
        <p:spPr>
          <a:xfrm>
            <a:off x="1781175" y="5229225"/>
            <a:ext cx="9380538" cy="1281113"/>
          </a:xfrm>
        </p:spPr>
        <p:txBody>
          <a:bodyPr rtlCol="0">
            <a:noAutofit/>
          </a:bodyPr>
          <a:lstStyle/>
          <a:p>
            <a:pPr fontAlgn="auto">
              <a:spcAft>
                <a:spcPts val="0"/>
              </a:spcAft>
              <a:defRPr/>
            </a:pPr>
            <a:r>
              <a:rPr lang="ru-RU" sz="1600" u="sng" baseline="30000" dirty="0" smtClean="0">
                <a:solidFill>
                  <a:schemeClr val="tx1">
                    <a:lumMod val="95000"/>
                    <a:lumOff val="5000"/>
                  </a:schemeClr>
                </a:solidFill>
                <a:hlinkClick r:id="rId2"/>
              </a:rPr>
              <a:t>[1]</a:t>
            </a:r>
            <a:r>
              <a:rPr lang="ru-RU" sz="1600" u="sng" dirty="0" smtClean="0">
                <a:solidFill>
                  <a:schemeClr val="tx1">
                    <a:lumMod val="95000"/>
                    <a:lumOff val="5000"/>
                  </a:schemeClr>
                </a:solidFill>
              </a:rPr>
              <a:t>:</a:t>
            </a:r>
            <a:r>
              <a:rPr lang="ru-RU" sz="1400" dirty="0">
                <a:solidFill>
                  <a:schemeClr val="tx1">
                    <a:lumMod val="95000"/>
                    <a:lumOff val="5000"/>
                  </a:schemeClr>
                </a:solidFill>
              </a:rPr>
              <a:t> </a:t>
            </a:r>
            <a:r>
              <a:rPr lang="ru-RU" sz="1400" dirty="0">
                <a:solidFill>
                  <a:schemeClr val="tx1">
                    <a:lumMod val="95000"/>
                    <a:lumOff val="5000"/>
                  </a:schemeClr>
                </a:solidFill>
                <a:hlinkClick r:id="rId3"/>
              </a:rPr>
              <a:t>Алехина С.В. Инклюзивное образование в России // Материалы проекта «Образование, благополучие и развивающаяся экономика России, Бразилии и Южной Африки».</a:t>
            </a:r>
            <a:r>
              <a:rPr lang="ru-RU" sz="1400" dirty="0">
                <a:solidFill>
                  <a:schemeClr val="tx1">
                    <a:lumMod val="95000"/>
                    <a:lumOff val="5000"/>
                  </a:schemeClr>
                </a:solidFill>
              </a:rPr>
              <a:t/>
            </a:r>
            <a:br>
              <a:rPr lang="ru-RU" sz="1400" dirty="0">
                <a:solidFill>
                  <a:schemeClr val="tx1">
                    <a:lumMod val="95000"/>
                    <a:lumOff val="5000"/>
                  </a:schemeClr>
                </a:solidFill>
              </a:rPr>
            </a:br>
            <a:r>
              <a:rPr lang="ru-RU" sz="1600" u="sng" baseline="30000" dirty="0" smtClean="0">
                <a:solidFill>
                  <a:schemeClr val="tx1">
                    <a:lumMod val="95000"/>
                    <a:lumOff val="5000"/>
                  </a:schemeClr>
                </a:solidFill>
                <a:hlinkClick r:id="rId2"/>
              </a:rPr>
              <a:t>[2]</a:t>
            </a:r>
            <a:r>
              <a:rPr lang="ru-RU" sz="1600" u="sng" dirty="0" smtClean="0">
                <a:solidFill>
                  <a:schemeClr val="tx1">
                    <a:lumMod val="95000"/>
                    <a:lumOff val="5000"/>
                  </a:schemeClr>
                </a:solidFill>
              </a:rPr>
              <a:t>:</a:t>
            </a:r>
            <a:r>
              <a:rPr lang="ru-RU" sz="1600" dirty="0" smtClean="0">
                <a:solidFill>
                  <a:schemeClr val="tx1">
                    <a:lumMod val="95000"/>
                    <a:lumOff val="5000"/>
                  </a:schemeClr>
                </a:solidFill>
              </a:rPr>
              <a:t>Федеральный закон от 29.12.2012 N 273-ФЗ (ред. от 13.07.2015) «Об образовании в Российской Федерации» (с изм. и доп., вступ. в силу с 24.07.2015 г.)</a:t>
            </a:r>
            <a:br>
              <a:rPr lang="ru-RU" sz="1600" dirty="0" smtClean="0">
                <a:solidFill>
                  <a:schemeClr val="tx1">
                    <a:lumMod val="95000"/>
                    <a:lumOff val="5000"/>
                  </a:schemeClr>
                </a:solidFill>
              </a:rPr>
            </a:br>
            <a:endParaRPr lang="ru-RU" sz="1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8213" y="0"/>
            <a:ext cx="10693400" cy="1131888"/>
          </a:xfrm>
        </p:spPr>
        <p:txBody>
          <a:bodyPr rtlCol="0">
            <a:normAutofit fontScale="90000"/>
          </a:bodyPr>
          <a:lstStyle/>
          <a:p>
            <a:pPr fontAlgn="auto">
              <a:spcAft>
                <a:spcPts val="0"/>
              </a:spcAft>
              <a:defRPr/>
            </a:pPr>
            <a:r>
              <a:rPr lang="ru-RU" sz="2800" b="1" dirty="0" smtClean="0">
                <a:solidFill>
                  <a:schemeClr val="tx1">
                    <a:lumMod val="85000"/>
                    <a:lumOff val="15000"/>
                  </a:schemeClr>
                </a:solidFill>
              </a:rPr>
              <a:t>Приложение 10 лист 1-</a:t>
            </a:r>
            <a:r>
              <a:rPr lang="ru-RU" sz="2800" dirty="0" smtClean="0">
                <a:solidFill>
                  <a:schemeClr val="tx1">
                    <a:lumMod val="85000"/>
                    <a:lumOff val="15000"/>
                  </a:schemeClr>
                </a:solidFill>
              </a:rPr>
              <a:t>В процессе психолого-педагогического </a:t>
            </a:r>
            <a:br>
              <a:rPr lang="ru-RU" sz="2800" dirty="0" smtClean="0">
                <a:solidFill>
                  <a:schemeClr val="tx1">
                    <a:lumMod val="85000"/>
                    <a:lumOff val="15000"/>
                  </a:schemeClr>
                </a:solidFill>
              </a:rPr>
            </a:br>
            <a:r>
              <a:rPr lang="ru-RU" sz="2800" dirty="0" smtClean="0">
                <a:solidFill>
                  <a:schemeClr val="tx1">
                    <a:lumMod val="85000"/>
                    <a:lumOff val="15000"/>
                  </a:schemeClr>
                </a:solidFill>
              </a:rPr>
              <a:t>сопровождения можно выделить 5  основных этапов:</a:t>
            </a:r>
            <a:endParaRPr lang="ru-RU" sz="2800" dirty="0">
              <a:solidFill>
                <a:schemeClr val="tx1">
                  <a:lumMod val="85000"/>
                  <a:lumOff val="15000"/>
                </a:schemeClr>
              </a:solidFill>
            </a:endParaRPr>
          </a:p>
        </p:txBody>
      </p:sp>
      <p:sp>
        <p:nvSpPr>
          <p:cNvPr id="3" name="Объект 2"/>
          <p:cNvSpPr>
            <a:spLocks noGrp="1"/>
          </p:cNvSpPr>
          <p:nvPr>
            <p:ph idx="1"/>
          </p:nvPr>
        </p:nvSpPr>
        <p:spPr>
          <a:xfrm>
            <a:off x="912813" y="942975"/>
            <a:ext cx="10147300" cy="5915025"/>
          </a:xfrm>
        </p:spPr>
        <p:txBody>
          <a:bodyPr rtlCol="0">
            <a:noAutofit/>
          </a:bodyPr>
          <a:lstStyle/>
          <a:p>
            <a:pPr fontAlgn="auto">
              <a:spcAft>
                <a:spcPts val="0"/>
              </a:spcAft>
              <a:buFont typeface="Wingdings 3" charset="2"/>
              <a:buChar char=""/>
              <a:defRPr/>
            </a:pPr>
            <a:r>
              <a:rPr lang="ru-RU" sz="1600" dirty="0" smtClean="0">
                <a:solidFill>
                  <a:schemeClr val="tx1">
                    <a:lumMod val="75000"/>
                    <a:lumOff val="25000"/>
                  </a:schemeClr>
                </a:solidFill>
              </a:rPr>
              <a:t>1-</a:t>
            </a:r>
            <a:r>
              <a:rPr lang="ru-RU" sz="1600" b="1" dirty="0" smtClean="0">
                <a:solidFill>
                  <a:schemeClr val="tx1">
                    <a:lumMod val="75000"/>
                    <a:lumOff val="25000"/>
                  </a:schemeClr>
                </a:solidFill>
              </a:rPr>
              <a:t>ПОДГОТОВИТЕЛЬНЫЙ</a:t>
            </a:r>
            <a:r>
              <a:rPr lang="ru-RU" sz="1600" dirty="0" smtClean="0">
                <a:solidFill>
                  <a:schemeClr val="tx1">
                    <a:lumMod val="75000"/>
                    <a:lumOff val="25000"/>
                  </a:schemeClr>
                </a:solidFill>
              </a:rPr>
              <a:t>: Администрация ОО обеспечивает нормативно-правовые, научно-методические, экономические, материально-технические и другие условия, необходимые для организации деятельности ПМПк. Специалисты сопровождения подбирают необходимый диагностический инструментарий, согласуя его методологические позиции, комплексность и объем, вырабатывают план и сроки проведения диагностики, знакомят родителей и детей с целями, задачами, содержанием и механизмами сопровождения детей в школьной образовательной среде, заручаются их поддержкой, проводят консультирование с учителями.</a:t>
            </a:r>
          </a:p>
          <a:p>
            <a:pPr fontAlgn="auto">
              <a:spcAft>
                <a:spcPts val="0"/>
              </a:spcAft>
              <a:buFont typeface="Wingdings 3" charset="2"/>
              <a:buChar char=""/>
              <a:defRPr/>
            </a:pPr>
            <a:r>
              <a:rPr lang="ru-RU" sz="1600" dirty="0" smtClean="0">
                <a:solidFill>
                  <a:schemeClr val="tx1">
                    <a:lumMod val="75000"/>
                    <a:lumOff val="25000"/>
                  </a:schemeClr>
                </a:solidFill>
              </a:rPr>
              <a:t>2-</a:t>
            </a:r>
            <a:r>
              <a:rPr lang="ru-RU" sz="1600" b="1" dirty="0" smtClean="0">
                <a:solidFill>
                  <a:schemeClr val="tx1">
                    <a:lumMod val="75000"/>
                    <a:lumOff val="25000"/>
                  </a:schemeClr>
                </a:solidFill>
              </a:rPr>
              <a:t>ДИАГНОСТИЧЕСКИЙ</a:t>
            </a:r>
            <a:r>
              <a:rPr lang="ru-RU" sz="1600" dirty="0" smtClean="0">
                <a:solidFill>
                  <a:schemeClr val="tx1">
                    <a:lumMod val="75000"/>
                    <a:lumOff val="25000"/>
                  </a:schemeClr>
                </a:solidFill>
              </a:rPr>
              <a:t>: специалисты Консилиума фиксируют имеющиеся у ребенка проблемы в здоровье, развитии, обучении и воспитании, а также его потенциальные возможности, личностные достижения. Осуществляется в лабораторном виде, в ходе наблюдения за деятельностью ученика в учебном процессе, а также при изучении анамнеза и иной имеющейся в личном деле документации. Программа диагностики должна включать минимальный объем необходимых диагностических процедур, направленных на изучение основных познавательных процессов, значимых для школьной успеваемости. При этом для выявления динамики развития каждый параметр должен быть измерен как минимум дважды на каждой ступени обучения. </a:t>
            </a:r>
          </a:p>
          <a:p>
            <a:pPr marL="0" indent="0" fontAlgn="auto">
              <a:spcAft>
                <a:spcPts val="0"/>
              </a:spcAft>
              <a:buFont typeface="Wingdings 3" charset="2"/>
              <a:buNone/>
              <a:defRPr/>
            </a:pPr>
            <a:r>
              <a:rPr lang="ru-RU" sz="1600" dirty="0" smtClean="0">
                <a:solidFill>
                  <a:schemeClr val="tx1">
                    <a:lumMod val="75000"/>
                    <a:lumOff val="25000"/>
                  </a:schemeClr>
                </a:solidFill>
              </a:rPr>
              <a:t>При подборе методик учитывать стоит следующее:</a:t>
            </a:r>
          </a:p>
          <a:p>
            <a:pPr fontAlgn="auto">
              <a:spcAft>
                <a:spcPts val="0"/>
              </a:spcAft>
              <a:buFont typeface="Wingdings" panose="05000000000000000000" pitchFamily="2" charset="2"/>
              <a:buChar char="Ø"/>
              <a:defRPr/>
            </a:pPr>
            <a:r>
              <a:rPr lang="ru-RU" sz="1600" dirty="0" smtClean="0">
                <a:solidFill>
                  <a:schemeClr val="tx1">
                    <a:lumMod val="75000"/>
                    <a:lumOff val="25000"/>
                  </a:schemeClr>
                </a:solidFill>
              </a:rPr>
              <a:t>Возможность их использования психологом и учителем, что дает комплексный подход предусматривая совместные действия специалистов и возможность психолого-педагогического анализа результатов</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5088" y="481013"/>
            <a:ext cx="9623425" cy="5919787"/>
          </a:xfrm>
        </p:spPr>
        <p:txBody>
          <a:bodyPr rtlCol="0">
            <a:normAutofit fontScale="92500" lnSpcReduction="10000"/>
          </a:bodyPr>
          <a:lstStyle/>
          <a:p>
            <a:pPr fontAlgn="auto">
              <a:spcAft>
                <a:spcPts val="0"/>
              </a:spcAft>
              <a:buFont typeface="Wingdings 3" charset="2"/>
              <a:buNone/>
              <a:defRPr/>
            </a:pPr>
            <a:r>
              <a:rPr lang="ru-RU" sz="2200" b="1" dirty="0" smtClean="0">
                <a:solidFill>
                  <a:schemeClr val="tx1">
                    <a:lumMod val="75000"/>
                    <a:lumOff val="25000"/>
                  </a:schemeClr>
                </a:solidFill>
              </a:rPr>
              <a:t>Приложение  10 лист 2</a:t>
            </a:r>
            <a:endParaRPr lang="ru-RU" sz="2200" b="1" u="sng" dirty="0" smtClean="0">
              <a:solidFill>
                <a:schemeClr val="tx1">
                  <a:lumMod val="75000"/>
                  <a:lumOff val="25000"/>
                </a:schemeClr>
              </a:solidFill>
            </a:endParaRPr>
          </a:p>
          <a:p>
            <a:pPr fontAlgn="auto">
              <a:spcAft>
                <a:spcPts val="0"/>
              </a:spcAft>
              <a:buFont typeface="Wingdings" panose="05000000000000000000" pitchFamily="2" charset="2"/>
              <a:buChar char="Ø"/>
              <a:defRPr/>
            </a:pPr>
            <a:endParaRPr lang="ru-RU" dirty="0" smtClean="0">
              <a:solidFill>
                <a:schemeClr val="tx1">
                  <a:lumMod val="75000"/>
                  <a:lumOff val="25000"/>
                </a:schemeClr>
              </a:solidFill>
            </a:endParaRPr>
          </a:p>
          <a:p>
            <a:pPr fontAlgn="auto">
              <a:spcAft>
                <a:spcPts val="0"/>
              </a:spcAft>
              <a:buFont typeface="Wingdings" panose="05000000000000000000" pitchFamily="2" charset="2"/>
              <a:buChar char="Ø"/>
              <a:defRPr/>
            </a:pPr>
            <a:r>
              <a:rPr lang="ru-RU" dirty="0" smtClean="0">
                <a:solidFill>
                  <a:schemeClr val="tx1">
                    <a:lumMod val="75000"/>
                    <a:lumOff val="25000"/>
                  </a:schemeClr>
                </a:solidFill>
              </a:rPr>
              <a:t>Возможность </a:t>
            </a:r>
            <a:r>
              <a:rPr lang="ru-RU" dirty="0">
                <a:solidFill>
                  <a:schemeClr val="tx1">
                    <a:lumMod val="75000"/>
                    <a:lumOff val="25000"/>
                  </a:schemeClr>
                </a:solidFill>
              </a:rPr>
              <a:t>их неоднократного применения в разные периоды обучения, а также сопоставимость результатов </a:t>
            </a:r>
          </a:p>
          <a:p>
            <a:pPr fontAlgn="auto">
              <a:spcAft>
                <a:spcPts val="0"/>
              </a:spcAft>
              <a:buFont typeface="Wingdings 3" charset="2"/>
              <a:buChar char=""/>
              <a:defRPr/>
            </a:pPr>
            <a:r>
              <a:rPr lang="ru-RU" dirty="0">
                <a:solidFill>
                  <a:schemeClr val="tx1">
                    <a:lumMod val="75000"/>
                    <a:lumOff val="25000"/>
                  </a:schemeClr>
                </a:solidFill>
              </a:rPr>
              <a:t>3-</a:t>
            </a:r>
            <a:r>
              <a:rPr lang="ru-RU" b="1" dirty="0">
                <a:solidFill>
                  <a:schemeClr val="tx1">
                    <a:lumMod val="75000"/>
                    <a:lumOff val="25000"/>
                  </a:schemeClr>
                </a:solidFill>
              </a:rPr>
              <a:t>АНАЛИТИЧЕСКИЙ</a:t>
            </a:r>
            <a:r>
              <a:rPr lang="ru-RU" dirty="0">
                <a:solidFill>
                  <a:schemeClr val="tx1">
                    <a:lumMod val="75000"/>
                    <a:lumOff val="25000"/>
                  </a:schemeClr>
                </a:solidFill>
              </a:rPr>
              <a:t>: включает в себя анализ полученной информации и совместный поиск специалистами ПМПк причин возникновения данных проблем и их дифференцирование. Результатом реализации аналитического этапа является составление комплексного индивидуального образовательного плана  развития школьника.  </a:t>
            </a:r>
          </a:p>
          <a:p>
            <a:pPr fontAlgn="auto">
              <a:spcAft>
                <a:spcPts val="0"/>
              </a:spcAft>
              <a:buFont typeface="Wingdings 3" charset="2"/>
              <a:buChar char=""/>
              <a:defRPr/>
            </a:pPr>
            <a:r>
              <a:rPr lang="ru-RU" dirty="0">
                <a:solidFill>
                  <a:schemeClr val="tx1">
                    <a:lumMod val="75000"/>
                    <a:lumOff val="25000"/>
                  </a:schemeClr>
                </a:solidFill>
              </a:rPr>
              <a:t>4</a:t>
            </a:r>
            <a:r>
              <a:rPr lang="ru-RU" b="1" dirty="0">
                <a:solidFill>
                  <a:schemeClr val="tx1">
                    <a:lumMod val="75000"/>
                    <a:lumOff val="25000"/>
                  </a:schemeClr>
                </a:solidFill>
              </a:rPr>
              <a:t>-КОРРЕКЦИОННЫЙ</a:t>
            </a:r>
            <a:r>
              <a:rPr lang="ru-RU" dirty="0">
                <a:solidFill>
                  <a:schemeClr val="tx1">
                    <a:lumMod val="75000"/>
                    <a:lumOff val="25000"/>
                  </a:schemeClr>
                </a:solidFill>
              </a:rPr>
              <a:t>: работа с ребенком в соответствии с выявленными проблемами, с применением соответствующих  методик, направленных на коррекцию познавательных процессов, эмоционально-волевых нарушений, личностных проблем. </a:t>
            </a:r>
          </a:p>
          <a:p>
            <a:pPr fontAlgn="auto">
              <a:spcAft>
                <a:spcPts val="0"/>
              </a:spcAft>
              <a:buFont typeface="Wingdings 3" charset="2"/>
              <a:buChar char=""/>
              <a:defRPr/>
            </a:pPr>
            <a:r>
              <a:rPr lang="ru-RU" dirty="0">
                <a:solidFill>
                  <a:schemeClr val="tx1">
                    <a:lumMod val="75000"/>
                    <a:lumOff val="25000"/>
                  </a:schemeClr>
                </a:solidFill>
              </a:rPr>
              <a:t>5</a:t>
            </a:r>
            <a:r>
              <a:rPr lang="ru-RU" b="1" dirty="0">
                <a:solidFill>
                  <a:schemeClr val="tx1">
                    <a:lumMod val="75000"/>
                    <a:lumOff val="25000"/>
                  </a:schemeClr>
                </a:solidFill>
              </a:rPr>
              <a:t>-ЗАВЕРШАЮЩИЙ</a:t>
            </a:r>
            <a:r>
              <a:rPr lang="ru-RU" dirty="0">
                <a:solidFill>
                  <a:schemeClr val="tx1">
                    <a:lumMod val="75000"/>
                    <a:lumOff val="25000"/>
                  </a:schemeClr>
                </a:solidFill>
              </a:rPr>
              <a:t>: обобщение результатов, консультирование родителей, повторная диагностика. При необходимости проводится корректировка Плана и Программы сопровождения.</a:t>
            </a:r>
          </a:p>
          <a:p>
            <a:pPr marL="0" indent="0" fontAlgn="auto">
              <a:spcAft>
                <a:spcPts val="0"/>
              </a:spcAft>
              <a:buFont typeface="Wingdings 3" charset="2"/>
              <a:buNone/>
              <a:defRPr/>
            </a:pPr>
            <a:r>
              <a:rPr lang="ru-RU" dirty="0" smtClean="0">
                <a:solidFill>
                  <a:schemeClr val="tx1">
                    <a:lumMod val="75000"/>
                    <a:lumOff val="25000"/>
                  </a:schemeClr>
                </a:solidFill>
              </a:rPr>
              <a:t>Все этапы условны. Их количество и длительность меняется в зависимости от глубины и характера отклонений в развитии ребенка. Переход к следующему этапу возможен и происходит при условии достижения ребенком промежуточных результатов. В ином случае цель психолого-педагогической помощи достигнута быть не может.</a:t>
            </a: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6713" y="209550"/>
            <a:ext cx="9350375" cy="6099175"/>
          </a:xfrm>
        </p:spPr>
        <p:txBody>
          <a:bodyPr rtlCol="0">
            <a:normAutofit fontScale="90000"/>
          </a:bodyPr>
          <a:lstStyle/>
          <a:p>
            <a:pPr fontAlgn="auto">
              <a:spcAft>
                <a:spcPts val="0"/>
              </a:spcAft>
              <a:defRPr/>
            </a:pPr>
            <a:r>
              <a:rPr lang="ru-RU" sz="2400" dirty="0" smtClean="0">
                <a:solidFill>
                  <a:schemeClr val="tx1">
                    <a:lumMod val="85000"/>
                    <a:lumOff val="15000"/>
                  </a:schemeClr>
                </a:solidFill>
              </a:rPr>
              <a:t>         Инклюзивное </a:t>
            </a:r>
            <a:r>
              <a:rPr lang="ru-RU" sz="2400" dirty="0">
                <a:solidFill>
                  <a:schemeClr val="tx1">
                    <a:lumMod val="85000"/>
                    <a:lumOff val="15000"/>
                  </a:schemeClr>
                </a:solidFill>
              </a:rPr>
              <a:t>образование стремится развить методологию, направленную на детей и признающую, что все дети — индивидуумы с различными потребностями в обучении. </a:t>
            </a:r>
            <a:r>
              <a:rPr lang="ru-RU" sz="2400" dirty="0" smtClean="0">
                <a:solidFill>
                  <a:schemeClr val="tx1">
                    <a:lumMod val="85000"/>
                    <a:lumOff val="15000"/>
                  </a:schemeClr>
                </a:solidFill>
              </a:rPr>
              <a:t/>
            </a:r>
            <a:br>
              <a:rPr lang="ru-RU" sz="2400" dirty="0" smtClean="0">
                <a:solidFill>
                  <a:schemeClr val="tx1">
                    <a:lumMod val="85000"/>
                    <a:lumOff val="15000"/>
                  </a:schemeClr>
                </a:solidFill>
              </a:rPr>
            </a:br>
            <a:r>
              <a:rPr lang="ru-RU" sz="2400" dirty="0" smtClean="0">
                <a:solidFill>
                  <a:schemeClr val="tx1">
                    <a:lumMod val="85000"/>
                    <a:lumOff val="15000"/>
                  </a:schemeClr>
                </a:solidFill>
              </a:rPr>
              <a:t>         Таким образом, инклюзия – это процесс развития предельно доступного образования для каждого в доступных школах и образовательных учреждениях, формирование процессов обучения с постановкой адекватных целей всех учеников, процесс ликвидации различных барьеров для наибольшей поддержки каждого учащегося и максимального раскрытия его потенциала. </a:t>
            </a:r>
            <a:br>
              <a:rPr lang="ru-RU" sz="2400" dirty="0" smtClean="0">
                <a:solidFill>
                  <a:schemeClr val="tx1">
                    <a:lumMod val="85000"/>
                    <a:lumOff val="15000"/>
                  </a:schemeClr>
                </a:solidFill>
              </a:rPr>
            </a:br>
            <a:r>
              <a:rPr lang="ru-RU" sz="2400" dirty="0" smtClean="0">
                <a:solidFill>
                  <a:schemeClr val="tx1">
                    <a:lumMod val="85000"/>
                    <a:lumOff val="15000"/>
                  </a:schemeClr>
                </a:solidFill>
              </a:rPr>
              <a:t>            Если преподавание и обучение станут более эффективными в результате изменений, которые внедряет инклюзивное образование, тогда выиграют все дети (не только дети с особыми потребностями).</a:t>
            </a:r>
            <a:br>
              <a:rPr lang="ru-RU" sz="2400" dirty="0" smtClean="0">
                <a:solidFill>
                  <a:schemeClr val="tx1">
                    <a:lumMod val="85000"/>
                    <a:lumOff val="15000"/>
                  </a:schemeClr>
                </a:solidFill>
              </a:rPr>
            </a:br>
            <a:r>
              <a:rPr lang="ru-RU" sz="2000" dirty="0" smtClean="0">
                <a:solidFill>
                  <a:schemeClr val="tx1">
                    <a:lumMod val="85000"/>
                    <a:lumOff val="15000"/>
                  </a:schemeClr>
                </a:solidFill>
              </a:rPr>
              <a:t/>
            </a:r>
            <a:br>
              <a:rPr lang="ru-RU" sz="2000" dirty="0" smtClean="0">
                <a:solidFill>
                  <a:schemeClr val="tx1">
                    <a:lumMod val="85000"/>
                    <a:lumOff val="15000"/>
                  </a:schemeClr>
                </a:solidFill>
              </a:rPr>
            </a:br>
            <a:r>
              <a:rPr lang="ru-RU" sz="2400" b="1" dirty="0" smtClean="0">
                <a:solidFill>
                  <a:schemeClr val="tx1">
                    <a:lumMod val="85000"/>
                    <a:lumOff val="15000"/>
                  </a:schemeClr>
                </a:solidFill>
              </a:rPr>
              <a:t>Одним из важнейших методов решения вышеизложенных задач  на базе Школы и  является организация работы психолого-медико-педагогического консилиума (ПМПк).</a:t>
            </a:r>
            <a:r>
              <a:rPr lang="ru-RU" sz="2400" dirty="0">
                <a:solidFill>
                  <a:schemeClr val="tx1">
                    <a:lumMod val="85000"/>
                    <a:lumOff val="15000"/>
                  </a:schemeClr>
                </a:solidFill>
              </a:rPr>
              <a:t/>
            </a:r>
            <a:br>
              <a:rPr lang="ru-RU" sz="2400" dirty="0">
                <a:solidFill>
                  <a:schemeClr val="tx1">
                    <a:lumMod val="85000"/>
                    <a:lumOff val="15000"/>
                  </a:schemeClr>
                </a:solidFill>
              </a:rPr>
            </a:br>
            <a:endParaRPr lang="ru-RU" sz="24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1074738" y="0"/>
            <a:ext cx="10218737" cy="579438"/>
          </a:xfrm>
        </p:spPr>
        <p:txBody>
          <a:bodyPr/>
          <a:lstStyle/>
          <a:p>
            <a:r>
              <a:rPr lang="ru-RU" sz="2800" smtClean="0"/>
              <a:t>Разграничение компетенций Комиссии и Консилиума</a:t>
            </a:r>
          </a:p>
        </p:txBody>
      </p:sp>
      <p:graphicFrame>
        <p:nvGraphicFramePr>
          <p:cNvPr id="4" name="Объект 3"/>
          <p:cNvGraphicFramePr>
            <a:graphicFrameLocks noGrp="1"/>
          </p:cNvGraphicFramePr>
          <p:nvPr>
            <p:ph idx="1"/>
          </p:nvPr>
        </p:nvGraphicFramePr>
        <p:xfrm>
          <a:off x="1150938" y="490538"/>
          <a:ext cx="9995445" cy="6178297"/>
        </p:xfrm>
        <a:graphic>
          <a:graphicData uri="http://schemas.openxmlformats.org/drawingml/2006/table">
            <a:tbl>
              <a:tblPr firstRow="1" bandRow="1">
                <a:tableStyleId>{5C22544A-7EE6-4342-B048-85BDC9FD1C3A}</a:tableStyleId>
              </a:tblPr>
              <a:tblGrid>
                <a:gridCol w="1577159"/>
                <a:gridCol w="3947886"/>
                <a:gridCol w="4470400"/>
              </a:tblGrid>
              <a:tr h="389417">
                <a:tc>
                  <a:txBody>
                    <a:bodyPr/>
                    <a:lstStyle/>
                    <a:p>
                      <a:pPr algn="ctr"/>
                      <a:r>
                        <a:rPr lang="ru-RU" sz="1600" dirty="0" smtClean="0"/>
                        <a:t>функционал</a:t>
                      </a:r>
                      <a:endParaRPr lang="ru-RU" sz="1600" dirty="0"/>
                    </a:p>
                  </a:txBody>
                  <a:tcPr/>
                </a:tc>
                <a:tc>
                  <a:txBody>
                    <a:bodyPr/>
                    <a:lstStyle/>
                    <a:p>
                      <a:pPr algn="ctr"/>
                      <a:r>
                        <a:rPr lang="ru-RU" sz="1800" dirty="0" smtClean="0"/>
                        <a:t>ПМПК</a:t>
                      </a:r>
                      <a:endParaRPr lang="ru-RU" sz="1800" dirty="0"/>
                    </a:p>
                  </a:txBody>
                  <a:tcPr/>
                </a:tc>
                <a:tc>
                  <a:txBody>
                    <a:bodyPr/>
                    <a:lstStyle/>
                    <a:p>
                      <a:pPr algn="ctr"/>
                      <a:r>
                        <a:rPr lang="ru-RU" sz="1800" dirty="0" smtClean="0"/>
                        <a:t>ПМПк</a:t>
                      </a:r>
                      <a:endParaRPr lang="ru-RU" sz="1800" dirty="0"/>
                    </a:p>
                  </a:txBody>
                  <a:tcPr/>
                </a:tc>
              </a:tr>
              <a:tr h="737843">
                <a:tc>
                  <a:txBody>
                    <a:bodyPr/>
                    <a:lstStyle/>
                    <a:p>
                      <a:r>
                        <a:rPr lang="ru-RU" sz="1400" dirty="0" smtClean="0"/>
                        <a:t>Задачи</a:t>
                      </a:r>
                      <a:endParaRPr lang="ru-RU" sz="1400" dirty="0"/>
                    </a:p>
                  </a:txBody>
                  <a:tcPr/>
                </a:tc>
                <a:tc>
                  <a:txBody>
                    <a:bodyPr/>
                    <a:lstStyle/>
                    <a:p>
                      <a:r>
                        <a:rPr lang="ru-RU" sz="1600" dirty="0" smtClean="0"/>
                        <a:t>Определение образовательной программы, типа ОО и основных направлений индивидуальной коррекции</a:t>
                      </a:r>
                      <a:endParaRPr lang="ru-RU" sz="1600" dirty="0"/>
                    </a:p>
                  </a:txBody>
                  <a:tcPr/>
                </a:tc>
                <a:tc>
                  <a:txBody>
                    <a:bodyPr/>
                    <a:lstStyle/>
                    <a:p>
                      <a:r>
                        <a:rPr lang="ru-RU" sz="1600" dirty="0" smtClean="0"/>
                        <a:t>Разработка ОАП и коррекционной программы (как компонента АОП) междисциплинарного сопровождения ребенка.</a:t>
                      </a:r>
                      <a:endParaRPr lang="ru-RU" sz="1600" dirty="0"/>
                    </a:p>
                  </a:txBody>
                  <a:tcPr/>
                </a:tc>
              </a:tr>
              <a:tr h="1316237">
                <a:tc>
                  <a:txBody>
                    <a:bodyPr/>
                    <a:lstStyle/>
                    <a:p>
                      <a:r>
                        <a:rPr lang="ru-RU" sz="1400" dirty="0" smtClean="0"/>
                        <a:t>Форма организации процедуры обследования</a:t>
                      </a:r>
                      <a:endParaRPr lang="ru-RU" sz="1400" dirty="0"/>
                    </a:p>
                  </a:txBody>
                  <a:tcPr/>
                </a:tc>
                <a:tc>
                  <a:txBody>
                    <a:bodyPr/>
                    <a:lstStyle/>
                    <a:p>
                      <a:r>
                        <a:rPr lang="ru-RU" sz="1600" dirty="0" smtClean="0"/>
                        <a:t>Коллективная работа при наличии одного специалиста,</a:t>
                      </a:r>
                      <a:r>
                        <a:rPr lang="ru-RU" sz="1600" baseline="0" dirty="0" smtClean="0"/>
                        <a:t> активно работающего с ребенком по комплексным диагностическим методикам </a:t>
                      </a:r>
                      <a:endParaRPr lang="ru-RU" sz="1600" dirty="0"/>
                    </a:p>
                  </a:txBody>
                  <a:tcPr/>
                </a:tc>
                <a:tc>
                  <a:txBody>
                    <a:bodyPr/>
                    <a:lstStyle/>
                    <a:p>
                      <a:r>
                        <a:rPr lang="ru-RU" sz="1600" dirty="0" smtClean="0"/>
                        <a:t>Индивидуальное обследование, производимое каждым специалистом по специализированным  методикам</a:t>
                      </a:r>
                      <a:endParaRPr lang="ru-RU" sz="1600" dirty="0"/>
                    </a:p>
                  </a:txBody>
                  <a:tcPr/>
                </a:tc>
              </a:tr>
              <a:tr h="418803">
                <a:tc>
                  <a:txBody>
                    <a:bodyPr/>
                    <a:lstStyle/>
                    <a:p>
                      <a:r>
                        <a:rPr lang="ru-RU" sz="1400" dirty="0" smtClean="0"/>
                        <a:t>Состав</a:t>
                      </a:r>
                      <a:endParaRPr lang="ru-RU" sz="1400" dirty="0"/>
                    </a:p>
                  </a:txBody>
                  <a:tcPr/>
                </a:tc>
                <a:tc>
                  <a:txBody>
                    <a:bodyPr/>
                    <a:lstStyle/>
                    <a:p>
                      <a:r>
                        <a:rPr lang="ru-RU" sz="1600" dirty="0" smtClean="0"/>
                        <a:t>Ограничен задачами обследования</a:t>
                      </a:r>
                      <a:endParaRPr lang="ru-RU" sz="1600" dirty="0"/>
                    </a:p>
                  </a:txBody>
                  <a:tcPr/>
                </a:tc>
                <a:tc>
                  <a:txBody>
                    <a:bodyPr/>
                    <a:lstStyle/>
                    <a:p>
                      <a:r>
                        <a:rPr lang="ru-RU" sz="1600" dirty="0" smtClean="0"/>
                        <a:t>Не ограничен</a:t>
                      </a:r>
                      <a:endParaRPr lang="ru-RU" sz="1600" dirty="0"/>
                    </a:p>
                  </a:txBody>
                  <a:tcPr/>
                </a:tc>
              </a:tr>
              <a:tr h="434260">
                <a:tc>
                  <a:txBody>
                    <a:bodyPr/>
                    <a:lstStyle/>
                    <a:p>
                      <a:r>
                        <a:rPr lang="ru-RU" sz="1400" dirty="0" smtClean="0"/>
                        <a:t>Время обследования</a:t>
                      </a:r>
                      <a:endParaRPr lang="ru-RU" sz="1400" dirty="0"/>
                    </a:p>
                  </a:txBody>
                  <a:tcPr/>
                </a:tc>
                <a:tc>
                  <a:txBody>
                    <a:bodyPr/>
                    <a:lstStyle/>
                    <a:p>
                      <a:r>
                        <a:rPr lang="ru-RU" sz="1600" dirty="0" smtClean="0"/>
                        <a:t>Ограничено</a:t>
                      </a:r>
                      <a:endParaRPr lang="ru-RU" sz="1600" dirty="0"/>
                    </a:p>
                  </a:txBody>
                  <a:tcPr/>
                </a:tc>
                <a:tc>
                  <a:txBody>
                    <a:bodyPr/>
                    <a:lstStyle/>
                    <a:p>
                      <a:r>
                        <a:rPr lang="ru-RU" sz="1600" dirty="0" smtClean="0"/>
                        <a:t>Не ограничено</a:t>
                      </a:r>
                      <a:endParaRPr lang="ru-RU" sz="1600" dirty="0"/>
                    </a:p>
                  </a:txBody>
                  <a:tcPr/>
                </a:tc>
              </a:tr>
              <a:tr h="1052926">
                <a:tc>
                  <a:txBody>
                    <a:bodyPr/>
                    <a:lstStyle/>
                    <a:p>
                      <a:r>
                        <a:rPr lang="ru-RU" sz="1400" dirty="0" smtClean="0"/>
                        <a:t>Формы обсуждения результатов и выработки заключения</a:t>
                      </a:r>
                      <a:endParaRPr lang="ru-RU" sz="1400" dirty="0"/>
                    </a:p>
                  </a:txBody>
                  <a:tcPr/>
                </a:tc>
                <a:tc>
                  <a:txBody>
                    <a:bodyPr/>
                    <a:lstStyle/>
                    <a:p>
                      <a:r>
                        <a:rPr lang="ru-RU" sz="1600" dirty="0" smtClean="0"/>
                        <a:t>Коллегиально с участием всех специалистов</a:t>
                      </a:r>
                      <a:endParaRPr lang="ru-RU" sz="1600" dirty="0"/>
                    </a:p>
                  </a:txBody>
                  <a:tcPr/>
                </a:tc>
                <a:tc>
                  <a:txBody>
                    <a:bodyPr/>
                    <a:lstStyle/>
                    <a:p>
                      <a:r>
                        <a:rPr lang="ru-RU" sz="1600" dirty="0" smtClean="0"/>
                        <a:t>Коллегиально с участием всех специалистов</a:t>
                      </a:r>
                      <a:endParaRPr lang="ru-RU" sz="1600" dirty="0"/>
                    </a:p>
                  </a:txBody>
                  <a:tcPr/>
                </a:tc>
              </a:tr>
              <a:tr h="1029210">
                <a:tc>
                  <a:txBody>
                    <a:bodyPr/>
                    <a:lstStyle/>
                    <a:p>
                      <a:r>
                        <a:rPr lang="ru-RU" sz="1400" dirty="0" smtClean="0"/>
                        <a:t>Формулировка заключения</a:t>
                      </a:r>
                      <a:endParaRPr lang="ru-RU" sz="1400" dirty="0"/>
                    </a:p>
                  </a:txBody>
                  <a:tcPr/>
                </a:tc>
                <a:tc>
                  <a:txBody>
                    <a:bodyPr/>
                    <a:lstStyle/>
                    <a:p>
                      <a:r>
                        <a:rPr lang="ru-RU" sz="1600" dirty="0" smtClean="0"/>
                        <a:t>Констатация состояния ребенка. Краткое описание</a:t>
                      </a:r>
                      <a:r>
                        <a:rPr lang="ru-RU" sz="1600" baseline="0" dirty="0" smtClean="0"/>
                        <a:t> специальных образовательных условий</a:t>
                      </a:r>
                      <a:endParaRPr lang="ru-RU" sz="1600" dirty="0"/>
                    </a:p>
                  </a:txBody>
                  <a:tcPr/>
                </a:tc>
                <a:tc>
                  <a:txBody>
                    <a:bodyPr/>
                    <a:lstStyle/>
                    <a:p>
                      <a:r>
                        <a:rPr lang="ru-RU" sz="1600" dirty="0" smtClean="0"/>
                        <a:t>Подробное, включающее заключения всех специалистов, подробные рекомендации по направлениям коррекционной работы, организации междисциплинарного сопровождения.</a:t>
                      </a:r>
                      <a:endParaRPr lang="ru-RU" sz="16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98563" y="0"/>
            <a:ext cx="9899650" cy="6670675"/>
          </a:xfrm>
        </p:spPr>
        <p:txBody>
          <a:bodyPr rtlCol="0">
            <a:normAutofit/>
          </a:bodyPr>
          <a:lstStyle/>
          <a:p>
            <a:pPr fontAlgn="auto">
              <a:spcAft>
                <a:spcPts val="0"/>
              </a:spcAft>
              <a:buFont typeface="Wingdings 3" charset="2"/>
              <a:buChar char=""/>
              <a:defRPr/>
            </a:pPr>
            <a:r>
              <a:rPr lang="ru-RU" sz="2400" dirty="0">
                <a:solidFill>
                  <a:schemeClr val="tx1">
                    <a:lumMod val="75000"/>
                    <a:lumOff val="25000"/>
                  </a:schemeClr>
                </a:solidFill>
              </a:rPr>
              <a:t>О порядке взаимодействия ПМПк с родителями (законными представителями) обучающегося, воспитанника и с ПМПК</a:t>
            </a:r>
          </a:p>
          <a:p>
            <a:pPr marL="0" indent="0" fontAlgn="auto">
              <a:spcAft>
                <a:spcPts val="0"/>
              </a:spcAft>
              <a:buFont typeface="Wingdings 3" charset="2"/>
              <a:buNone/>
              <a:defRPr/>
            </a:pPr>
            <a:r>
              <a:rPr lang="ru-RU" b="1" i="1" dirty="0" smtClean="0">
                <a:solidFill>
                  <a:schemeClr val="tx1">
                    <a:lumMod val="75000"/>
                    <a:lumOff val="25000"/>
                  </a:schemeClr>
                </a:solidFill>
              </a:rPr>
              <a:t>Договор   </a:t>
            </a:r>
            <a:r>
              <a:rPr lang="ru-RU" i="1" dirty="0" smtClean="0">
                <a:solidFill>
                  <a:schemeClr val="tx1">
                    <a:lumMod val="75000"/>
                    <a:lumOff val="25000"/>
                  </a:schemeClr>
                </a:solidFill>
              </a:rPr>
              <a:t>между </a:t>
            </a:r>
            <a:r>
              <a:rPr lang="ru-RU" i="1" dirty="0">
                <a:solidFill>
                  <a:schemeClr val="tx1">
                    <a:lumMod val="75000"/>
                    <a:lumOff val="25000"/>
                  </a:schemeClr>
                </a:solidFill>
              </a:rPr>
              <a:t>образовательным учреждением (в лице руководителя образовательного учреждения) </a:t>
            </a:r>
            <a:r>
              <a:rPr lang="ru-RU" i="1" dirty="0" smtClean="0">
                <a:solidFill>
                  <a:schemeClr val="tx1">
                    <a:lumMod val="75000"/>
                    <a:lumOff val="25000"/>
                  </a:schemeClr>
                </a:solidFill>
              </a:rPr>
              <a:t>и </a:t>
            </a:r>
            <a:r>
              <a:rPr lang="ru-RU" i="1" dirty="0">
                <a:solidFill>
                  <a:schemeClr val="tx1">
                    <a:lumMod val="75000"/>
                    <a:lumOff val="25000"/>
                  </a:schemeClr>
                </a:solidFill>
              </a:rPr>
              <a:t>родителями (законными представителями) обучающегося, воспитанника образовательного учреждения о его психолого-медико-педагогическом обследовании и </a:t>
            </a:r>
            <a:r>
              <a:rPr lang="ru-RU" i="1" dirty="0" smtClean="0">
                <a:solidFill>
                  <a:schemeClr val="tx1">
                    <a:lumMod val="75000"/>
                    <a:lumOff val="25000"/>
                  </a:schemeClr>
                </a:solidFill>
              </a:rPr>
              <a:t>сопровождении</a:t>
            </a:r>
            <a:endParaRPr lang="ru-RU" dirty="0">
              <a:solidFill>
                <a:schemeClr val="tx1">
                  <a:lumMod val="75000"/>
                  <a:lumOff val="25000"/>
                </a:schemeClr>
              </a:solidFill>
            </a:endParaRPr>
          </a:p>
        </p:txBody>
      </p:sp>
      <p:graphicFrame>
        <p:nvGraphicFramePr>
          <p:cNvPr id="7" name="Таблица 6"/>
          <p:cNvGraphicFramePr>
            <a:graphicFrameLocks noGrp="1"/>
          </p:cNvGraphicFramePr>
          <p:nvPr/>
        </p:nvGraphicFramePr>
        <p:xfrm>
          <a:off x="1139825" y="2006600"/>
          <a:ext cx="9930064" cy="4627003"/>
        </p:xfrm>
        <a:graphic>
          <a:graphicData uri="http://schemas.openxmlformats.org/drawingml/2006/table">
            <a:tbl>
              <a:tblPr firstRow="1" firstCol="1" bandRow="1">
                <a:tableStyleId>{5C22544A-7EE6-4342-B048-85BDC9FD1C3A}</a:tableStyleId>
              </a:tblPr>
              <a:tblGrid>
                <a:gridCol w="4908885"/>
                <a:gridCol w="5021179"/>
              </a:tblGrid>
              <a:tr h="2988083">
                <a:tc>
                  <a:txBody>
                    <a:bodyPr/>
                    <a:lstStyle/>
                    <a:p>
                      <a:pPr algn="just">
                        <a:lnSpc>
                          <a:spcPct val="115000"/>
                        </a:lnSpc>
                        <a:spcAft>
                          <a:spcPts val="0"/>
                        </a:spcAft>
                      </a:pPr>
                      <a:r>
                        <a:rPr lang="ru-RU" sz="1400" dirty="0">
                          <a:effectLst/>
                        </a:rPr>
                        <a:t>Руководитель образовательного учреждения</a:t>
                      </a:r>
                      <a:br>
                        <a:rPr lang="ru-RU" sz="1400" dirty="0">
                          <a:effectLst/>
                        </a:rPr>
                      </a:br>
                      <a:r>
                        <a:rPr lang="ru-RU" sz="1400" dirty="0">
                          <a:effectLst/>
                        </a:rPr>
                        <a:t>____________________________________________________</a:t>
                      </a:r>
                      <a:br>
                        <a:rPr lang="ru-RU" sz="1400" dirty="0">
                          <a:effectLst/>
                        </a:rPr>
                      </a:br>
                      <a:r>
                        <a:rPr lang="ru-RU" sz="1400" dirty="0">
                          <a:effectLst/>
                        </a:rPr>
                        <a:t>____________________________________________________</a:t>
                      </a:r>
                      <a:br>
                        <a:rPr lang="ru-RU" sz="1400" dirty="0">
                          <a:effectLst/>
                        </a:rPr>
                      </a:br>
                      <a:r>
                        <a:rPr lang="ru-RU" sz="1400" dirty="0">
                          <a:effectLst/>
                        </a:rPr>
                        <a:t>(указать фамилию, имя. отчество)</a:t>
                      </a:r>
                    </a:p>
                    <a:p>
                      <a:pPr algn="just">
                        <a:lnSpc>
                          <a:spcPct val="115000"/>
                        </a:lnSpc>
                        <a:spcAft>
                          <a:spcPts val="0"/>
                        </a:spcAft>
                      </a:pPr>
                      <a:r>
                        <a:rPr lang="ru-RU" sz="1400" dirty="0">
                          <a:effectLst/>
                        </a:rPr>
                        <a:t>подпись_____________</a:t>
                      </a:r>
                    </a:p>
                    <a:p>
                      <a:pPr algn="just">
                        <a:lnSpc>
                          <a:spcPct val="115000"/>
                        </a:lnSpc>
                        <a:spcAft>
                          <a:spcPts val="0"/>
                        </a:spcAft>
                      </a:pPr>
                      <a:r>
                        <a:rPr lang="ru-RU" sz="1400" dirty="0">
                          <a:effectLst/>
                        </a:rPr>
                        <a:t>М.П.</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gn="just">
                        <a:lnSpc>
                          <a:spcPct val="115000"/>
                        </a:lnSpc>
                        <a:spcAft>
                          <a:spcPts val="0"/>
                        </a:spcAft>
                      </a:pPr>
                      <a:r>
                        <a:rPr lang="ru-RU" sz="1400" dirty="0" smtClean="0">
                          <a:effectLst/>
                        </a:rPr>
                        <a:t>Родители </a:t>
                      </a:r>
                      <a:r>
                        <a:rPr lang="ru-RU" sz="1400" dirty="0">
                          <a:effectLst/>
                        </a:rPr>
                        <a:t>(законные представители) обучающегося, воспитанника</a:t>
                      </a:r>
                      <a:br>
                        <a:rPr lang="ru-RU" sz="1400" dirty="0">
                          <a:effectLst/>
                        </a:rPr>
                      </a:br>
                      <a:r>
                        <a:rPr lang="ru-RU" sz="1400" dirty="0">
                          <a:effectLst/>
                        </a:rPr>
                        <a:t>____________________________________________</a:t>
                      </a:r>
                      <a:br>
                        <a:rPr lang="ru-RU" sz="1400" dirty="0">
                          <a:effectLst/>
                        </a:rPr>
                      </a:br>
                      <a:r>
                        <a:rPr lang="ru-RU" sz="1400" dirty="0">
                          <a:effectLst/>
                        </a:rPr>
                        <a:t>____________________________________________</a:t>
                      </a:r>
                      <a:br>
                        <a:rPr lang="ru-RU" sz="1400" dirty="0">
                          <a:effectLst/>
                        </a:rPr>
                      </a:br>
                      <a:r>
                        <a:rPr lang="ru-RU" sz="1400" dirty="0">
                          <a:effectLst/>
                        </a:rPr>
                        <a:t>____________________________________________</a:t>
                      </a:r>
                      <a:br>
                        <a:rPr lang="ru-RU" sz="1400" dirty="0">
                          <a:effectLst/>
                        </a:rPr>
                      </a:br>
                      <a:r>
                        <a:rPr lang="ru-RU" sz="1400" dirty="0">
                          <a:effectLst/>
                        </a:rPr>
                        <a:t>(указать фамилию, имя, отчество ребенка и родителей (законных представителей), характер родственных отношений в соответствии с паспортными данными)</a:t>
                      </a:r>
                      <a:br>
                        <a:rPr lang="ru-RU" sz="1400" dirty="0">
                          <a:effectLst/>
                        </a:rPr>
                      </a:br>
                      <a:r>
                        <a:rPr lang="ru-RU" sz="1400" dirty="0">
                          <a:effectLst/>
                        </a:rPr>
                        <a:t>подпись______________</a:t>
                      </a:r>
                      <a:br>
                        <a:rPr lang="ru-RU" sz="1400" dirty="0">
                          <a:effectLst/>
                        </a:rPr>
                      </a:br>
                      <a:r>
                        <a:rPr lang="ru-RU" sz="1400" dirty="0">
                          <a:effectLst/>
                        </a:rPr>
                        <a:t>М.П.</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r>
              <a:tr h="1638920">
                <a:tc>
                  <a:txBody>
                    <a:bodyPr/>
                    <a:lstStyle/>
                    <a:p>
                      <a:pPr algn="just">
                        <a:lnSpc>
                          <a:spcPct val="115000"/>
                        </a:lnSpc>
                        <a:spcAft>
                          <a:spcPts val="0"/>
                        </a:spcAft>
                      </a:pPr>
                      <a:r>
                        <a:rPr lang="ru-RU" sz="1400" dirty="0">
                          <a:effectLst/>
                        </a:rPr>
                        <a:t>Информирует родителей (законных представителей) обучающегося, воспитанника об условиях его психолого-медико-педагогического обследования и сопровождения специалистами ПМПк.</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gn="just">
                        <a:lnSpc>
                          <a:spcPct val="115000"/>
                        </a:lnSpc>
                        <a:spcAft>
                          <a:spcPts val="0"/>
                        </a:spcAft>
                      </a:pPr>
                      <a:r>
                        <a:rPr lang="ru-RU" sz="1400" dirty="0">
                          <a:effectLst/>
                        </a:rPr>
                        <a:t>Выражают согласие (в случае несогласия договор не подписывается) на психолого-медико-педагогическое обследование и сопровождение обучающегося, воспитанника в соответствии с показаниями, в рамках профессиональной компетенции и этики специалистов ПМПк.</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92225" y="112713"/>
            <a:ext cx="10145713" cy="6592887"/>
          </a:xfrm>
        </p:spPr>
        <p:txBody>
          <a:bodyPr rtlCol="0">
            <a:normAutofit/>
          </a:bodyPr>
          <a:lstStyle/>
          <a:p>
            <a:pPr fontAlgn="auto">
              <a:spcAft>
                <a:spcPts val="0"/>
              </a:spcAft>
              <a:buFont typeface="Wingdings 3" charset="2"/>
              <a:buChar char=""/>
              <a:defRPr/>
            </a:pPr>
            <a:r>
              <a:rPr lang="ru-RU" b="1" i="1" dirty="0" smtClean="0">
                <a:solidFill>
                  <a:schemeClr val="tx1">
                    <a:lumMod val="75000"/>
                    <a:lumOff val="25000"/>
                  </a:schemeClr>
                </a:solidFill>
              </a:rPr>
              <a:t>Договор о </a:t>
            </a:r>
            <a:r>
              <a:rPr lang="ru-RU" b="1" i="1" dirty="0">
                <a:solidFill>
                  <a:schemeClr val="tx1">
                    <a:lumMod val="75000"/>
                    <a:lumOff val="25000"/>
                  </a:schemeClr>
                </a:solidFill>
              </a:rPr>
              <a:t>взаимодействии психолого-медико-педагогической комиссии (ПМПК) и психолого-медико-педагогического консилиума (ПМПк) образовательного учреждения</a:t>
            </a:r>
            <a:endParaRPr lang="ru-RU" b="1" dirty="0">
              <a:solidFill>
                <a:schemeClr val="tx1">
                  <a:lumMod val="75000"/>
                  <a:lumOff val="25000"/>
                </a:schemeClr>
              </a:solidFill>
            </a:endParaRPr>
          </a:p>
          <a:p>
            <a:pPr marL="0" indent="0" fontAlgn="auto">
              <a:spcBef>
                <a:spcPts val="0"/>
              </a:spcBef>
              <a:spcAft>
                <a:spcPts val="0"/>
              </a:spcAft>
              <a:buFont typeface="Wingdings 3" charset="2"/>
              <a:buNone/>
              <a:defRPr/>
            </a:pPr>
            <a:r>
              <a:rPr lang="ru-RU" dirty="0">
                <a:solidFill>
                  <a:schemeClr val="tx1">
                    <a:lumMod val="75000"/>
                    <a:lumOff val="25000"/>
                  </a:schemeClr>
                </a:solidFill>
              </a:rPr>
              <a:t>Настоящим договором закрепляются следующие взаимные обязательства ПМПК (указать уровень ПМПК: региональная, муниципальная, др. ________________) и ПМПк образовательного учреждения </a:t>
            </a:r>
            <a:r>
              <a:rPr lang="ru-RU" dirty="0" smtClean="0">
                <a:solidFill>
                  <a:schemeClr val="tx1">
                    <a:lumMod val="75000"/>
                    <a:lumOff val="25000"/>
                  </a:schemeClr>
                </a:solidFill>
              </a:rPr>
              <a:t>______ (</a:t>
            </a:r>
            <a:r>
              <a:rPr lang="ru-RU" dirty="0">
                <a:solidFill>
                  <a:schemeClr val="tx1">
                    <a:lumMod val="75000"/>
                    <a:lumOff val="25000"/>
                  </a:schemeClr>
                </a:solidFill>
              </a:rPr>
              <a:t>наименование образовательного учреждения)</a:t>
            </a:r>
          </a:p>
          <a:p>
            <a:pPr marL="0" indent="0" fontAlgn="auto">
              <a:spcBef>
                <a:spcPts val="0"/>
              </a:spcBef>
              <a:spcAft>
                <a:spcPts val="0"/>
              </a:spcAft>
              <a:buFont typeface="Wingdings 3" charset="2"/>
              <a:buNone/>
              <a:defRPr/>
            </a:pPr>
            <a:endParaRPr lang="ru-RU" dirty="0">
              <a:solidFill>
                <a:schemeClr val="tx1">
                  <a:lumMod val="75000"/>
                  <a:lumOff val="25000"/>
                </a:schemeClr>
              </a:solidFill>
            </a:endParaRPr>
          </a:p>
        </p:txBody>
      </p:sp>
      <p:graphicFrame>
        <p:nvGraphicFramePr>
          <p:cNvPr id="4" name="Таблица 3"/>
          <p:cNvGraphicFramePr>
            <a:graphicFrameLocks noGrp="1"/>
          </p:cNvGraphicFramePr>
          <p:nvPr/>
        </p:nvGraphicFramePr>
        <p:xfrm>
          <a:off x="1212850" y="1925638"/>
          <a:ext cx="10093539" cy="3449051"/>
        </p:xfrm>
        <a:graphic>
          <a:graphicData uri="http://schemas.openxmlformats.org/drawingml/2006/table">
            <a:tbl>
              <a:tblPr firstRow="1" firstCol="1" bandRow="1">
                <a:tableStyleId>{5C22544A-7EE6-4342-B048-85BDC9FD1C3A}</a:tableStyleId>
              </a:tblPr>
              <a:tblGrid>
                <a:gridCol w="4361106"/>
                <a:gridCol w="5732433"/>
              </a:tblGrid>
              <a:tr h="3449051">
                <a:tc>
                  <a:txBody>
                    <a:bodyPr/>
                    <a:lstStyle/>
                    <a:p>
                      <a:pPr algn="just">
                        <a:lnSpc>
                          <a:spcPct val="115000"/>
                        </a:lnSpc>
                        <a:spcAft>
                          <a:spcPts val="0"/>
                        </a:spcAft>
                      </a:pPr>
                      <a:r>
                        <a:rPr lang="ru-RU" sz="1100" dirty="0" smtClean="0">
                          <a:effectLst/>
                        </a:rPr>
                        <a:t>ПМПк обязуется:</a:t>
                      </a:r>
                      <a:endParaRPr lang="ru-RU" sz="1000" dirty="0" smtClean="0">
                        <a:effectLst/>
                      </a:endParaRPr>
                    </a:p>
                    <a:p>
                      <a:pPr algn="just">
                        <a:lnSpc>
                          <a:spcPct val="115000"/>
                        </a:lnSpc>
                        <a:spcAft>
                          <a:spcPts val="0"/>
                        </a:spcAft>
                      </a:pPr>
                      <a:r>
                        <a:rPr lang="ru-RU" sz="1100" dirty="0" smtClean="0">
                          <a:effectLst/>
                        </a:rPr>
                        <a:t>1. Направлять детей и подростков с отклонениями в развитии для обследования на ПМПК в следующих случаях:</a:t>
                      </a:r>
                      <a:endParaRPr lang="ru-RU" sz="1000" dirty="0" smtClean="0">
                        <a:effectLst/>
                      </a:endParaRPr>
                    </a:p>
                    <a:p>
                      <a:pPr algn="just">
                        <a:lnSpc>
                          <a:spcPct val="115000"/>
                        </a:lnSpc>
                        <a:spcAft>
                          <a:spcPts val="0"/>
                        </a:spcAft>
                      </a:pPr>
                      <a:r>
                        <a:rPr lang="ru-RU" sz="1100" dirty="0" smtClean="0">
                          <a:effectLst/>
                        </a:rPr>
                        <a:t>— при возникновении трудностей диагностики;</a:t>
                      </a:r>
                      <a:br>
                        <a:rPr lang="ru-RU" sz="1100" dirty="0" smtClean="0">
                          <a:effectLst/>
                        </a:rPr>
                      </a:br>
                      <a:r>
                        <a:rPr lang="ru-RU" sz="1100" dirty="0" smtClean="0">
                          <a:effectLst/>
                        </a:rPr>
                        <a:t>— в спорных и конфликтных случаях;</a:t>
                      </a:r>
                      <a:br>
                        <a:rPr lang="ru-RU" sz="1100" dirty="0" smtClean="0">
                          <a:effectLst/>
                        </a:rPr>
                      </a:br>
                      <a:r>
                        <a:rPr lang="ru-RU" sz="1100" dirty="0" smtClean="0">
                          <a:effectLst/>
                        </a:rPr>
                        <a:t>— при отсутствии в данном образовательном учреждении условий для оказания необходимой специализированной психолого-медико-педагогической помощи.</a:t>
                      </a:r>
                      <a:endParaRPr lang="ru-RU" sz="1000" dirty="0" smtClean="0">
                        <a:effectLst/>
                      </a:endParaRPr>
                    </a:p>
                    <a:p>
                      <a:pPr algn="just">
                        <a:lnSpc>
                          <a:spcPct val="115000"/>
                        </a:lnSpc>
                        <a:spcAft>
                          <a:spcPts val="0"/>
                        </a:spcAft>
                      </a:pPr>
                      <a:r>
                        <a:rPr lang="ru-RU" sz="1100" dirty="0" smtClean="0">
                          <a:effectLst/>
                        </a:rPr>
                        <a:t>2. Информировать ПМПК соответствующего уровня:</a:t>
                      </a:r>
                      <a:endParaRPr lang="ru-RU" sz="1000" dirty="0" smtClean="0">
                        <a:effectLst/>
                      </a:endParaRPr>
                    </a:p>
                    <a:p>
                      <a:pPr algn="just">
                        <a:lnSpc>
                          <a:spcPct val="115000"/>
                        </a:lnSpc>
                        <a:spcAft>
                          <a:spcPts val="0"/>
                        </a:spcAft>
                      </a:pPr>
                      <a:r>
                        <a:rPr lang="ru-RU" sz="1100" dirty="0" smtClean="0">
                          <a:effectLst/>
                        </a:rPr>
                        <a:t>— о количестве детей в образовательном учреждении, нуждающихся в специализированной психолого-медико-педагогической помощи;</a:t>
                      </a:r>
                      <a:br>
                        <a:rPr lang="ru-RU" sz="1100" dirty="0" smtClean="0">
                          <a:effectLst/>
                        </a:rPr>
                      </a:br>
                      <a:r>
                        <a:rPr lang="ru-RU" sz="1100" dirty="0" smtClean="0">
                          <a:effectLst/>
                        </a:rPr>
                        <a:t>— о характере отклонений в развитии детей, получающих специализированную психолого-медико-педагогическую помощь в рамках данного образовательного учреждения;</a:t>
                      </a:r>
                      <a:br>
                        <a:rPr lang="ru-RU" sz="1100" dirty="0" smtClean="0">
                          <a:effectLst/>
                        </a:rPr>
                      </a:br>
                      <a:r>
                        <a:rPr lang="ru-RU" sz="1100" dirty="0" smtClean="0">
                          <a:effectLst/>
                        </a:rPr>
                        <a:t>— об эффективности реализации рекомендаций ПМПК.</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239" marR="45239" marT="45239" marB="45239" anchor="ctr"/>
                </a:tc>
                <a:tc>
                  <a:txBody>
                    <a:bodyPr/>
                    <a:lstStyle/>
                    <a:p>
                      <a:pPr algn="just">
                        <a:lnSpc>
                          <a:spcPct val="115000"/>
                        </a:lnSpc>
                        <a:spcAft>
                          <a:spcPts val="0"/>
                        </a:spcAft>
                      </a:pPr>
                      <a:r>
                        <a:rPr lang="ru-RU" sz="1100" dirty="0">
                          <a:effectLst/>
                        </a:rPr>
                        <a:t>ПМПК обязуется:</a:t>
                      </a:r>
                      <a:endParaRPr lang="ru-RU" sz="1000" dirty="0">
                        <a:effectLst/>
                      </a:endParaRPr>
                    </a:p>
                    <a:p>
                      <a:pPr algn="just">
                        <a:lnSpc>
                          <a:spcPct val="115000"/>
                        </a:lnSpc>
                        <a:spcAft>
                          <a:spcPts val="0"/>
                        </a:spcAft>
                      </a:pPr>
                      <a:r>
                        <a:rPr lang="ru-RU" sz="1100" dirty="0">
                          <a:effectLst/>
                        </a:rPr>
                        <a:t>1. Проводить своевременное бесплатное обследование детей и подростков с отклонениями в развитии по направлению ПМПк образовательного учреждения, территориально относящегося к данной ПМПК, с последующим информированием ПМПк о результатах обследования.</a:t>
                      </a:r>
                      <a:endParaRPr lang="ru-RU" sz="1000" dirty="0">
                        <a:effectLst/>
                      </a:endParaRPr>
                    </a:p>
                    <a:p>
                      <a:pPr algn="just">
                        <a:lnSpc>
                          <a:spcPct val="115000"/>
                        </a:lnSpc>
                        <a:spcAft>
                          <a:spcPts val="0"/>
                        </a:spcAft>
                      </a:pPr>
                      <a:r>
                        <a:rPr lang="ru-RU" sz="1100" dirty="0">
                          <a:effectLst/>
                        </a:rPr>
                        <a:t>2. Оказывать методическую помощь, обеспечивать обмен опытом между специалистами психолого-медико-педагогических консилиумов образовательных учреждений, территориально относящихся к данной ПМПК.</a:t>
                      </a:r>
                      <a:endParaRPr lang="ru-RU" sz="1000" dirty="0">
                        <a:effectLst/>
                      </a:endParaRPr>
                    </a:p>
                    <a:p>
                      <a:pPr algn="just">
                        <a:lnSpc>
                          <a:spcPct val="115000"/>
                        </a:lnSpc>
                        <a:spcAft>
                          <a:spcPts val="0"/>
                        </a:spcAft>
                      </a:pPr>
                      <a:r>
                        <a:rPr lang="ru-RU" sz="1100" dirty="0">
                          <a:effectLst/>
                        </a:rPr>
                        <a:t>3. Осуществлять динамический контроль за эффективностью реализации рекомендаций по отношению к детям, прошедшим обследование на ПМПК, при необходимости вносить коррективы в рекомендации.</a:t>
                      </a:r>
                      <a:endParaRPr lang="ru-RU" sz="1000" dirty="0">
                        <a:effectLst/>
                      </a:endParaRPr>
                    </a:p>
                    <a:p>
                      <a:pPr algn="just">
                        <a:lnSpc>
                          <a:spcPct val="115000"/>
                        </a:lnSpc>
                        <a:spcAft>
                          <a:spcPts val="0"/>
                        </a:spcAft>
                      </a:pPr>
                      <a:r>
                        <a:rPr lang="ru-RU" sz="1100" dirty="0">
                          <a:effectLst/>
                        </a:rPr>
                        <a:t>4. Информировать родителей о всех имеющихся в стране возможностях оказания ребенку психолого-медико-педагогической помощи (с опорой на имеющиеся в РФ базы данных) в соответствии с выявленными отклонениями в развитии и индивидуальными особенностями ребенка</a:t>
                      </a:r>
                      <a:r>
                        <a:rPr lang="ru-RU" sz="1100" dirty="0" smtClean="0">
                          <a:effectLst/>
                        </a:rPr>
                        <a:t>.</a:t>
                      </a:r>
                    </a:p>
                    <a:p>
                      <a:pPr algn="just">
                        <a:lnSpc>
                          <a:spcPct val="115000"/>
                        </a:lnSpc>
                        <a:spcAft>
                          <a:spcPts val="0"/>
                        </a:spcAft>
                      </a:pP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239" marR="45239" marT="45239" marB="45239" anchor="ctr"/>
                </a:tc>
              </a:tr>
            </a:tbl>
          </a:graphicData>
        </a:graphic>
      </p:graphicFrame>
      <p:graphicFrame>
        <p:nvGraphicFramePr>
          <p:cNvPr id="5" name="Таблица 4"/>
          <p:cNvGraphicFramePr>
            <a:graphicFrameLocks noGrp="1"/>
          </p:cNvGraphicFramePr>
          <p:nvPr/>
        </p:nvGraphicFramePr>
        <p:xfrm>
          <a:off x="1241425" y="5530850"/>
          <a:ext cx="10049995" cy="1117277"/>
        </p:xfrm>
        <a:graphic>
          <a:graphicData uri="http://schemas.openxmlformats.org/drawingml/2006/table">
            <a:tbl>
              <a:tblPr firstRow="1" firstCol="1" bandRow="1">
                <a:tableStyleId>{5C22544A-7EE6-4342-B048-85BDC9FD1C3A}</a:tableStyleId>
              </a:tblPr>
              <a:tblGrid>
                <a:gridCol w="4374910"/>
                <a:gridCol w="5675085"/>
              </a:tblGrid>
              <a:tr h="1117277">
                <a:tc>
                  <a:txBody>
                    <a:bodyPr/>
                    <a:lstStyle/>
                    <a:p>
                      <a:pPr algn="just">
                        <a:lnSpc>
                          <a:spcPct val="115000"/>
                        </a:lnSpc>
                        <a:spcAft>
                          <a:spcPts val="0"/>
                        </a:spcAft>
                      </a:pPr>
                      <a:r>
                        <a:rPr lang="ru-RU" sz="1200" dirty="0">
                          <a:effectLst/>
                        </a:rPr>
                        <a:t>Руководитель</a:t>
                      </a:r>
                      <a:br>
                        <a:rPr lang="ru-RU" sz="1200" dirty="0">
                          <a:effectLst/>
                        </a:rPr>
                      </a:br>
                      <a:r>
                        <a:rPr lang="ru-RU" sz="1200" dirty="0">
                          <a:effectLst/>
                        </a:rPr>
                        <a:t>образовательного </a:t>
                      </a:r>
                      <a:r>
                        <a:rPr lang="ru-RU" sz="1200" dirty="0" err="1" smtClean="0">
                          <a:effectLst/>
                        </a:rPr>
                        <a:t>учреждения</a:t>
                      </a:r>
                      <a:r>
                        <a:rPr lang="ru-RU" sz="1100" dirty="0" err="1" smtClean="0">
                          <a:effectLst/>
                        </a:rPr>
                        <a:t>_______</a:t>
                      </a:r>
                      <a:r>
                        <a:rPr lang="ru-RU" sz="1200" dirty="0" err="1" smtClean="0">
                          <a:effectLst/>
                        </a:rPr>
                        <a:t>__</a:t>
                      </a:r>
                      <a:r>
                        <a:rPr lang="ru-RU" sz="1200" dirty="0" smtClean="0">
                          <a:effectLst/>
                        </a:rPr>
                        <a:t>(</a:t>
                      </a:r>
                      <a:r>
                        <a:rPr lang="ru-RU" sz="1200" dirty="0">
                          <a:effectLst/>
                        </a:rPr>
                        <a:t>подпись)</a:t>
                      </a:r>
                      <a:endParaRPr lang="ru-RU" sz="1100" dirty="0">
                        <a:effectLst/>
                      </a:endParaRPr>
                    </a:p>
                    <a:p>
                      <a:pPr algn="just">
                        <a:lnSpc>
                          <a:spcPct val="115000"/>
                        </a:lnSpc>
                        <a:spcAft>
                          <a:spcPts val="0"/>
                        </a:spcAft>
                      </a:pPr>
                      <a:r>
                        <a:rPr lang="ru-RU" sz="1200" dirty="0">
                          <a:effectLst/>
                        </a:rPr>
                        <a:t>Председатель </a:t>
                      </a:r>
                      <a:r>
                        <a:rPr lang="ru-RU" sz="1200" dirty="0" err="1" smtClean="0">
                          <a:effectLst/>
                        </a:rPr>
                        <a:t>ПМПк</a:t>
                      </a:r>
                      <a:r>
                        <a:rPr lang="ru-RU" sz="1100" dirty="0" err="1" smtClean="0">
                          <a:effectLst/>
                        </a:rPr>
                        <a:t>_________</a:t>
                      </a:r>
                      <a:r>
                        <a:rPr lang="ru-RU" sz="1200" dirty="0" err="1" smtClean="0">
                          <a:effectLst/>
                        </a:rPr>
                        <a:t>___________</a:t>
                      </a:r>
                      <a:r>
                        <a:rPr lang="ru-RU" sz="1200" dirty="0" smtClean="0">
                          <a:effectLst/>
                        </a:rPr>
                        <a:t>(</a:t>
                      </a:r>
                      <a:r>
                        <a:rPr lang="ru-RU" sz="1200" dirty="0">
                          <a:effectLst/>
                        </a:rPr>
                        <a:t>подпись)</a:t>
                      </a:r>
                      <a:endParaRPr lang="ru-RU" sz="1100" dirty="0">
                        <a:effectLst/>
                      </a:endParaRPr>
                    </a:p>
                    <a:p>
                      <a:pPr algn="just">
                        <a:lnSpc>
                          <a:spcPct val="115000"/>
                        </a:lnSpc>
                        <a:spcAft>
                          <a:spcPts val="0"/>
                        </a:spcAft>
                      </a:pPr>
                      <a:r>
                        <a:rPr lang="ru-RU" sz="1200" dirty="0">
                          <a:effectLst/>
                        </a:rPr>
                        <a:t>М.П.</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95250" marB="95250" anchor="ctr"/>
                </a:tc>
                <a:tc>
                  <a:txBody>
                    <a:bodyPr/>
                    <a:lstStyle/>
                    <a:p>
                      <a:pPr algn="just">
                        <a:lnSpc>
                          <a:spcPct val="115000"/>
                        </a:lnSpc>
                        <a:spcAft>
                          <a:spcPts val="0"/>
                        </a:spcAft>
                      </a:pPr>
                      <a:r>
                        <a:rPr lang="ru-RU" sz="1200" dirty="0">
                          <a:effectLst/>
                        </a:rPr>
                        <a:t>Заведующий </a:t>
                      </a:r>
                      <a:r>
                        <a:rPr lang="ru-RU" sz="1200" dirty="0" smtClean="0">
                          <a:effectLst/>
                        </a:rPr>
                        <a:t>ПМПК</a:t>
                      </a:r>
                      <a:r>
                        <a:rPr lang="ru-RU" sz="1100" dirty="0" smtClean="0">
                          <a:effectLst/>
                        </a:rPr>
                        <a:t>_____________________</a:t>
                      </a:r>
                      <a:r>
                        <a:rPr lang="ru-RU" sz="1200" dirty="0" smtClean="0">
                          <a:effectLst/>
                        </a:rPr>
                        <a:t>____________(</a:t>
                      </a:r>
                      <a:r>
                        <a:rPr lang="ru-RU" sz="1200" dirty="0">
                          <a:effectLst/>
                        </a:rPr>
                        <a:t>подпись)</a:t>
                      </a:r>
                      <a:endParaRPr lang="ru-RU" sz="1100" dirty="0">
                        <a:effectLst/>
                      </a:endParaRPr>
                    </a:p>
                    <a:p>
                      <a:pPr algn="just">
                        <a:lnSpc>
                          <a:spcPct val="115000"/>
                        </a:lnSpc>
                        <a:spcAft>
                          <a:spcPts val="0"/>
                        </a:spcAft>
                      </a:pPr>
                      <a:r>
                        <a:rPr lang="ru-RU" sz="1200" dirty="0">
                          <a:effectLst/>
                        </a:rPr>
                        <a:t>М.П.</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95250" marB="9525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Заголовок 1"/>
          <p:cNvSpPr>
            <a:spLocks noGrp="1"/>
          </p:cNvSpPr>
          <p:nvPr>
            <p:ph type="title"/>
          </p:nvPr>
        </p:nvSpPr>
        <p:spPr>
          <a:xfrm>
            <a:off x="1677988" y="204788"/>
            <a:ext cx="9880600" cy="641350"/>
          </a:xfrm>
        </p:spPr>
        <p:txBody>
          <a:bodyPr/>
          <a:lstStyle/>
          <a:p>
            <a:r>
              <a:rPr lang="ru-RU" smtClean="0"/>
              <a:t>Литература, источники: </a:t>
            </a:r>
          </a:p>
        </p:txBody>
      </p:sp>
      <p:sp>
        <p:nvSpPr>
          <p:cNvPr id="45058" name="Содержимое 2"/>
          <p:cNvSpPr>
            <a:spLocks noGrp="1"/>
          </p:cNvSpPr>
          <p:nvPr>
            <p:ph idx="1"/>
          </p:nvPr>
        </p:nvSpPr>
        <p:spPr>
          <a:xfrm>
            <a:off x="1349375" y="1058863"/>
            <a:ext cx="9580563" cy="5464175"/>
          </a:xfrm>
        </p:spPr>
        <p:txBody>
          <a:bodyPr/>
          <a:lstStyle/>
          <a:p>
            <a:r>
              <a:rPr lang="ru-RU" smtClean="0"/>
              <a:t>Организация и содержание комплексной помощи детям с ограниченными возможностями здоровья в общеобразовательной школе в соответствии с требованиями ФГОС/ГБОУ ДПО ЦПК «Центр специального образования Самарской области» / Е.В. Брыткова: Самара, 2013 год.</a:t>
            </a:r>
          </a:p>
          <a:p>
            <a:r>
              <a:rPr lang="ru-RU" smtClean="0"/>
              <a:t>Методическое пособие по работе психолого-медико-педагогического консилиума/ ГБОУ ДПО ЦПК «Центр специального образования Самарской области» / Е.А. Щитикова: Самара, 2014 год.</a:t>
            </a:r>
          </a:p>
          <a:p>
            <a:r>
              <a:rPr lang="ru-RU" smtClean="0"/>
              <a:t>Инклюзивное образование: методология, практика, технология: Материалы международной научно-практической конференции (20-22 июня 2011, Москва) /Моск.гор.психол.- пед.ун-т; Редкол.: С.В.Алехина и др. – М.: МГППУ, 2011.</a:t>
            </a:r>
          </a:p>
          <a:p>
            <a:r>
              <a:rPr lang="ru-RU" u="sng" smtClean="0">
                <a:hlinkClick r:id="rId2"/>
              </a:rPr>
              <a:t>http://practic.childpsy.ru/document/detail.php?ID=22834</a:t>
            </a:r>
            <a:r>
              <a:rPr lang="ru-RU" smtClean="0"/>
              <a:t> </a:t>
            </a:r>
          </a:p>
          <a:p>
            <a:r>
              <a:rPr lang="ru-RU" smtClean="0">
                <a:hlinkClick r:id="rId3"/>
              </a:rPr>
              <a:t>Организация специальных образовательных условий для детей с ограниченными возможностями здоровья в общеобразовательных учреждениях. </a:t>
            </a:r>
            <a:endParaRPr lang="ru-RU" smtClean="0"/>
          </a:p>
          <a:p>
            <a:r>
              <a:rPr lang="ru-RU" smtClean="0">
                <a:hlinkClick r:id="rId4"/>
              </a:rPr>
              <a:t>Создание и апробация модели психологопедагогического сопровождения инклюзивной практики</a:t>
            </a:r>
            <a:r>
              <a:rPr lang="ru-RU" smtClean="0"/>
              <a:t>.</a:t>
            </a:r>
            <a:endParaRPr lang="ru-RU" i="1" smtClean="0"/>
          </a:p>
          <a:p>
            <a:endParaRPr lang="ru-RU" smtClean="0"/>
          </a:p>
          <a:p>
            <a:endParaRPr lang="ru-R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1"/>
          <p:cNvSpPr>
            <a:spLocks noGrp="1"/>
          </p:cNvSpPr>
          <p:nvPr>
            <p:ph type="title"/>
          </p:nvPr>
        </p:nvSpPr>
        <p:spPr>
          <a:xfrm>
            <a:off x="1638300" y="201613"/>
            <a:ext cx="9839325" cy="671512"/>
          </a:xfrm>
        </p:spPr>
        <p:txBody>
          <a:bodyPr/>
          <a:lstStyle/>
          <a:p>
            <a:r>
              <a:rPr lang="ru-RU" sz="2800" smtClean="0"/>
              <a:t>Приложение 1:  Образцы документации для ПМПк</a:t>
            </a:r>
          </a:p>
        </p:txBody>
      </p:sp>
      <p:sp>
        <p:nvSpPr>
          <p:cNvPr id="46082" name="Содержимое 2"/>
          <p:cNvSpPr>
            <a:spLocks noGrp="1"/>
          </p:cNvSpPr>
          <p:nvPr>
            <p:ph idx="1"/>
          </p:nvPr>
        </p:nvSpPr>
        <p:spPr>
          <a:xfrm>
            <a:off x="1609725" y="777875"/>
            <a:ext cx="9218613" cy="5854700"/>
          </a:xfrm>
        </p:spPr>
        <p:txBody>
          <a:bodyPr/>
          <a:lstStyle/>
          <a:p>
            <a:endParaRPr lang="ru-RU" u="sng" smtClean="0">
              <a:hlinkClick r:id="rId2"/>
            </a:endParaRPr>
          </a:p>
          <a:p>
            <a:r>
              <a:rPr lang="ru-RU" u="sng" smtClean="0">
                <a:hlinkClick r:id="rId2"/>
              </a:rPr>
              <a:t>http://practic.childpsy.ru/document/detail.php?ID=22834</a:t>
            </a:r>
            <a:r>
              <a:rPr lang="ru-RU" smtClean="0"/>
              <a:t> </a:t>
            </a:r>
          </a:p>
          <a:p>
            <a:pPr>
              <a:buFont typeface="Wingdings 3" pitchFamily="18" charset="2"/>
              <a:buNone/>
            </a:pPr>
            <a:endParaRPr lang="ru-RU" smtClean="0"/>
          </a:p>
          <a:p>
            <a:pPr>
              <a:spcBef>
                <a:spcPct val="0"/>
              </a:spcBef>
              <a:buFont typeface="Wingdings 3" pitchFamily="18" charset="2"/>
              <a:buNone/>
            </a:pPr>
            <a:r>
              <a:rPr lang="ru-RU" smtClean="0"/>
              <a:t>На указанном сайте можно :</a:t>
            </a:r>
          </a:p>
          <a:p>
            <a:pPr>
              <a:spcBef>
                <a:spcPct val="0"/>
              </a:spcBef>
              <a:buFont typeface="Wingdings 3" pitchFamily="18" charset="2"/>
              <a:buNone/>
            </a:pPr>
            <a:r>
              <a:rPr lang="ru-RU" smtClean="0"/>
              <a:t/>
            </a:r>
            <a:br>
              <a:rPr lang="ru-RU" smtClean="0"/>
            </a:br>
            <a:endParaRPr lang="ru-RU" smtClean="0"/>
          </a:p>
          <a:p>
            <a:pPr>
              <a:spcBef>
                <a:spcPct val="0"/>
              </a:spcBef>
              <a:buFont typeface="Wingdings 3" pitchFamily="18" charset="2"/>
              <a:buNone/>
            </a:pPr>
            <a:r>
              <a:rPr lang="ru-RU" smtClean="0"/>
              <a:t>Скачать: </a:t>
            </a:r>
            <a:r>
              <a:rPr lang="ru-RU" smtClean="0">
                <a:hlinkClick r:id="rId3"/>
              </a:rPr>
              <a:t>Образец медицинского представления на консилиум</a:t>
            </a:r>
            <a:r>
              <a:rPr lang="ru-RU" smtClean="0"/>
              <a:t> ( pdf 99.3кб)</a:t>
            </a:r>
            <a:br>
              <a:rPr lang="ru-RU" smtClean="0"/>
            </a:br>
            <a:endParaRPr lang="ru-RU" smtClean="0"/>
          </a:p>
          <a:p>
            <a:pPr algn="r">
              <a:spcBef>
                <a:spcPct val="0"/>
              </a:spcBef>
              <a:buFont typeface="Wingdings 3" pitchFamily="18" charset="2"/>
              <a:buNone/>
            </a:pPr>
            <a:r>
              <a:rPr lang="ru-RU" smtClean="0"/>
              <a:t>Скачать: </a:t>
            </a:r>
            <a:r>
              <a:rPr lang="ru-RU" smtClean="0">
                <a:hlinkClick r:id="rId4"/>
              </a:rPr>
              <a:t>Образец школьного педагогического заключения, представляемого на консилиум</a:t>
            </a:r>
            <a:r>
              <a:rPr lang="ru-RU" smtClean="0"/>
              <a:t> ( pdf 131.1кб)</a:t>
            </a:r>
            <a:br>
              <a:rPr lang="ru-RU" smtClean="0"/>
            </a:br>
            <a:endParaRPr lang="ru-RU" smtClean="0"/>
          </a:p>
          <a:p>
            <a:pPr>
              <a:spcBef>
                <a:spcPct val="0"/>
              </a:spcBef>
              <a:buFont typeface="Wingdings 3" pitchFamily="18" charset="2"/>
              <a:buNone/>
            </a:pPr>
            <a:r>
              <a:rPr lang="ru-RU" smtClean="0"/>
              <a:t>Скачать: </a:t>
            </a:r>
            <a:r>
              <a:rPr lang="ru-RU" smtClean="0">
                <a:hlinkClick r:id="rId5"/>
              </a:rPr>
              <a:t>Анкета социального педагога</a:t>
            </a:r>
            <a:r>
              <a:rPr lang="ru-RU" smtClean="0"/>
              <a:t> ( pdf 220.9кб)</a:t>
            </a:r>
          </a:p>
          <a:p>
            <a:pPr>
              <a:spcBef>
                <a:spcPct val="0"/>
              </a:spcBef>
              <a:buFont typeface="Wingdings 3" pitchFamily="18" charset="2"/>
              <a:buNone/>
            </a:pPr>
            <a:endParaRPr lang="ru-RU" smtClean="0"/>
          </a:p>
          <a:p>
            <a:pPr>
              <a:spcBef>
                <a:spcPct val="0"/>
              </a:spcBef>
              <a:buFont typeface="Wingdings 3" pitchFamily="18" charset="2"/>
              <a:buNone/>
            </a:pPr>
            <a:r>
              <a:rPr lang="ru-RU" smtClean="0"/>
              <a:t>Скачать: </a:t>
            </a:r>
            <a:r>
              <a:rPr lang="ru-RU" smtClean="0">
                <a:hlinkClick r:id="rId6"/>
              </a:rPr>
              <a:t>ЗАКЛЮЧЕНИЕ СОЦИАЛЬНОГО ПЕДАГОГА для школьного </a:t>
            </a:r>
          </a:p>
          <a:p>
            <a:pPr algn="r">
              <a:spcBef>
                <a:spcPct val="0"/>
              </a:spcBef>
              <a:buFont typeface="Wingdings 3" pitchFamily="18" charset="2"/>
              <a:buNone/>
            </a:pPr>
            <a:r>
              <a:rPr lang="ru-RU" smtClean="0">
                <a:hlinkClick r:id="rId6"/>
              </a:rPr>
              <a:t>консилиума</a:t>
            </a:r>
            <a:r>
              <a:rPr lang="ru-RU" smtClean="0"/>
              <a:t> ( pdf 99.6кб)</a:t>
            </a:r>
            <a:br>
              <a:rPr lang="ru-RU" smtClean="0"/>
            </a:br>
            <a:endParaRPr lang="ru-RU" smtClean="0"/>
          </a:p>
          <a:p>
            <a:pPr>
              <a:spcBef>
                <a:spcPct val="0"/>
              </a:spcBef>
              <a:buFont typeface="Wingdings 3" pitchFamily="18" charset="2"/>
              <a:buNone/>
            </a:pPr>
            <a:r>
              <a:rPr lang="ru-RU" smtClean="0"/>
              <a:t>Скачать: </a:t>
            </a:r>
            <a:r>
              <a:rPr lang="ru-RU" smtClean="0">
                <a:hlinkClick r:id="rId7"/>
              </a:rPr>
              <a:t>ПСИХОЛОГИЧЕСКОЕ ЗАКЛЮЧЕНИЕ для школьного консилиума</a:t>
            </a:r>
            <a:r>
              <a:rPr lang="ru-RU" smtClean="0"/>
              <a:t> </a:t>
            </a:r>
          </a:p>
          <a:p>
            <a:pPr algn="r">
              <a:spcBef>
                <a:spcPct val="0"/>
              </a:spcBef>
              <a:buFont typeface="Wingdings 3" pitchFamily="18" charset="2"/>
              <a:buNone/>
            </a:pPr>
            <a:r>
              <a:rPr lang="ru-RU" smtClean="0"/>
              <a:t>( pdf 105.0кб)</a:t>
            </a:r>
            <a:br>
              <a:rPr lang="ru-RU" smtClean="0"/>
            </a:br>
            <a:endParaRPr lang="ru-RU"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Тема1</Template>
  <TotalTime>1732</TotalTime>
  <Words>3273</Words>
  <Application>Microsoft Office PowerPoint</Application>
  <PresentationFormat>Произвольный</PresentationFormat>
  <Paragraphs>355</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Легкий дым</vt:lpstr>
      <vt:lpstr>Психолого-медико-педагогический консилиум на базе ОО: основы организации и содержание деятельности </vt:lpstr>
      <vt:lpstr>        В России, как и во всем мире, наблюдается тенденция роста количества  детей с ограниченными возможностями здоровья.         С конца XX столетия частота детской инвалидности в нашей стране увеличилась в 2 раза и по разным данным составляет от 6 до 9%. Для того, чтобы человек с ограниченными возможностями почувствовал себя полноценным членом общества необходимо создать условия для преодоления ограничений, возникших в его жизни, предоставить ему равные со здоровыми людьми возможности участия в жизни общества [Лебединский, В.В. Нарушение психического развития. – М.: Педагогика. – 2004. – 306 с.]        С каждым годом в школах возрастает количество детей с парциальными и сочетанными нарушениями развития, несформированностями отдельных когнитивных функций   и эмоционально-волевых процессов.           Кроме того в  последние годы наблюдается новая тенденция – родители не хотят отдавать своих детей в закрытые учреждения интернатного типа и воспитывают их в семье, устраивая в общеобразовательные школы и детские сады. Это желание родителей закреплено законодательно.          В федеральном законе «Об образовании»[2] зафиксировано право детей с ограниченными возможностями здоровья (ОВЗ) на специальные образовательные условия и введено понятие инклюзивного образования — «обеспечения равного доступа к образованию для всех обучающихся с учетом разнообразия особых образовательных потребностей и индивидуальных возможностей».  </vt:lpstr>
      <vt:lpstr>[1]: Алехина С.В. Инклюзивное образование в России // Материалы проекта «Образование, благополучие и развивающаяся экономика России, Бразилии и Южной Африки». [2]:Федеральный закон от 29.12.2012 N 273-ФЗ (ред. от 13.07.2015) «Об образовании в Российской Федерации» (с изм. и доп., вступ. в силу с 24.07.2015 г.) </vt:lpstr>
      <vt:lpstr>         Инклюзивное образование стремится развить методологию, направленную на детей и признающую, что все дети — индивидуумы с различными потребностями в обучении.           Таким образом, инклюзия – это процесс развития предельно доступного образования для каждого в доступных школах и образовательных учреждениях, формирование процессов обучения с постановкой адекватных целей всех учеников, процесс ликвидации различных барьеров для наибольшей поддержки каждого учащегося и максимального раскрытия его потенциала.              Если преподавание и обучение станут более эффективными в результате изменений, которые внедряет инклюзивное образование, тогда выиграют все дети (не только дети с особыми потребностями).  Одним из важнейших методов решения вышеизложенных задач  на базе Школы и  является организация работы психолого-медико-педагогического консилиума (ПМПк). </vt:lpstr>
      <vt:lpstr>Разграничение компетенций Комиссии и Консилиума</vt:lpstr>
      <vt:lpstr>Слайд 6</vt:lpstr>
      <vt:lpstr>Слайд 7</vt:lpstr>
      <vt:lpstr>Литература, источники: </vt:lpstr>
      <vt:lpstr>Приложение 1:  Образцы документации для ПМПк</vt:lpstr>
      <vt:lpstr>Приложение  2 лист 1</vt:lpstr>
      <vt:lpstr>Приложение  2 лист 2</vt:lpstr>
      <vt:lpstr>Приложение  2 лист 3</vt:lpstr>
      <vt:lpstr>Приложение  2 лист 4</vt:lpstr>
      <vt:lpstr>Приложение  2 лист 5</vt:lpstr>
      <vt:lpstr>Приложение  2 лист 6</vt:lpstr>
      <vt:lpstr>Приложение  2 лист 7</vt:lpstr>
      <vt:lpstr>Приложение  2 лист 8</vt:lpstr>
      <vt:lpstr>Приложение  3 лист 1 - Педагогическое представление на ученика </vt:lpstr>
      <vt:lpstr>Приложение  3 лист 2 - Педагогическое представление на ученика </vt:lpstr>
      <vt:lpstr>Приложение  4 лист 1 – Протокол ПМПк - обследование</vt:lpstr>
      <vt:lpstr>Приложение  4 лист 2 – Протокол ПМПк - обследование </vt:lpstr>
      <vt:lpstr>Приложение  5 лист 1 – Протокол ПМПк - рекоммендации </vt:lpstr>
      <vt:lpstr>Приложение  5 лист 2 – Протокол ПМПк - рекоммендации</vt:lpstr>
      <vt:lpstr>Приложение  6 лист 1 – Заключение ПМПк </vt:lpstr>
      <vt:lpstr>Приложение  7 – «Об инклюзии»            Рассмотрение образования через призму инклюзии означает смену представления о том, что проблемой является ребенок и основано на понимании того, что в изменениях нуждается сама система образования.          Работающие в школе специалисты: педагоги, психологи, логопеды, социальные педагоги, медицинские работники призваны действовать в интересах ребенка. В настоящее время детей, которым требуется специализированная помощь, становиться все больше и работа специалистов будет эффективнее, если будет подчинена единому алгоритму.         Современный этап развития системы образования в целом,  возрастной психологии, коррекционной педагогики и системы коррекционно-развивающего обучения характеризуется:  - усилением внимания к особенностям психического и физического развития детей,  - осознанием необходимости постоянного мониторинга применяемых программ образовательного и коррекционного  воздействия, - индивидуализацией процесса обучения и развития каждого ребенка.  </vt:lpstr>
      <vt:lpstr>Приложение  8 лист 1 – Основными направлениями деятельности ПМПк являются:</vt:lpstr>
      <vt:lpstr>Слайд 27</vt:lpstr>
      <vt:lpstr>Слайд 28</vt:lpstr>
      <vt:lpstr>Приложение  9 лист 1 -Основные Задачи психолого-педагогического сопровождения</vt:lpstr>
      <vt:lpstr>Приложение 10 лист 1-В процессе психолого-педагогического  сопровождения можно выделить 5  основных этапов:</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Психолого-медико-педагогический консилиум на базе школы: идеология и основы организации</dc:title>
  <dc:creator>UserNat</dc:creator>
  <cp:lastModifiedBy>Irulya</cp:lastModifiedBy>
  <cp:revision>182</cp:revision>
  <dcterms:created xsi:type="dcterms:W3CDTF">2016-12-04T12:13:06Z</dcterms:created>
  <dcterms:modified xsi:type="dcterms:W3CDTF">2016-12-09T07:37:33Z</dcterms:modified>
</cp:coreProperties>
</file>