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3323A2-6B5F-4E67-ABFA-107AC21E6D1F}" type="datetimeFigureOut">
              <a:rPr lang="ru-RU" smtClean="0"/>
              <a:t>19.12.2017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1520CA-78CC-4182-8255-0CDBC9926E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755650" y="142852"/>
            <a:ext cx="8062913" cy="5715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Рекомендации родителям, воспитывающим детей с ограниченными возможностями здоровья, к которым необходимо прислушаться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100" dirty="0" smtClean="0"/>
              <a:t>(…</a:t>
            </a:r>
            <a:r>
              <a:rPr lang="ru-RU" sz="3100" i="1" dirty="0" smtClean="0"/>
              <a:t>и стать немного счастливее</a:t>
            </a:r>
            <a:r>
              <a:rPr lang="ru-RU" sz="3100" dirty="0" smtClean="0"/>
              <a:t>)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b="1" i="1" dirty="0" smtClean="0">
                <a:solidFill>
                  <a:srgbClr val="003399"/>
                </a:solidFill>
              </a:rPr>
              <a:t/>
            </a:r>
            <a:br>
              <a:rPr lang="ru-RU" sz="4000" b="1" i="1" dirty="0" smtClean="0">
                <a:solidFill>
                  <a:srgbClr val="003399"/>
                </a:solidFill>
              </a:rPr>
            </a:br>
            <a:endParaRPr lang="ru-RU" sz="4000" dirty="0" smtClean="0"/>
          </a:p>
        </p:txBody>
      </p:sp>
      <p:sp>
        <p:nvSpPr>
          <p:cNvPr id="2053" name="Rectangle 5"/>
          <p:cNvSpPr>
            <a:spLocks noGrp="1"/>
          </p:cNvSpPr>
          <p:nvPr>
            <p:ph type="subTitle" idx="1"/>
          </p:nvPr>
        </p:nvSpPr>
        <p:spPr>
          <a:xfrm>
            <a:off x="0" y="5643578"/>
            <a:ext cx="7429520" cy="121442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ГБУ ЦППМСП ЦДК г.о. Сызрань</a:t>
            </a:r>
          </a:p>
          <a:p>
            <a:pPr marL="0" indent="0" algn="ctr">
              <a:buFont typeface="Arial" charset="0"/>
              <a:buNone/>
            </a:pP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Социальный педагог </a:t>
            </a:r>
            <a:r>
              <a:rPr lang="ru-RU" sz="2800" i="1" dirty="0" err="1" smtClean="0">
                <a:solidFill>
                  <a:schemeClr val="bg2">
                    <a:lumMod val="10000"/>
                  </a:schemeClr>
                </a:solidFill>
              </a:rPr>
              <a:t>Меренкова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</a:rPr>
              <a:t> А.В.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10</a:t>
            </a:r>
            <a:r>
              <a:rPr lang="ru-RU" dirty="0" smtClean="0"/>
              <a:t>. Постарайтесь быть благодарными.  Когда всё кажется ужасным и отвратительным, сложно найти причину для благодарности. Если  вы вспомните всё хорошее, что было и есть в вашей жизни, оглянитесь вокруг, вероятнее всего, положительные чувства перевесят отрицательные эмоции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11. Придерживайтесь  реальности. Придерживаться реальности – это принимать жизни  такой, какая она есть, и осознавать, что есть вещи, которые мы можем изменить, и есть вещи, которые мы изменить не можем. Ваша задача – научится отличать то, что мы можем изменить, и затем действовать. Не тратьте своё  время и энергию на мысли: «а если бы он родился здоровым, то сейчас  было…» или «вот если бы я знала тогда, я бы…»  Лучше займитесь  ребёнком.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12. Время на вашей </a:t>
            </a:r>
            <a:r>
              <a:rPr lang="ru-RU" dirty="0" smtClean="0"/>
              <a:t>стороне.</a:t>
            </a:r>
          </a:p>
          <a:p>
            <a:r>
              <a:rPr lang="ru-RU" dirty="0" smtClean="0"/>
              <a:t>Оно</a:t>
            </a:r>
            <a:r>
              <a:rPr lang="ru-RU" dirty="0" smtClean="0"/>
              <a:t>  залечивает многие раны. Со временем вы уже не будете так горевать по тем моментам,  о которых печалились в самом </a:t>
            </a:r>
            <a:r>
              <a:rPr lang="ru-RU" dirty="0" smtClean="0"/>
              <a:t>начале.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13</a:t>
            </a:r>
            <a:r>
              <a:rPr lang="ru-RU" dirty="0" smtClean="0"/>
              <a:t>. Ищите образовательные учреждения, реабилитационные центры.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 smtClean="0"/>
              <a:t>найти специалистов, логопедов, дефектологов, педагогов, массажистов или чему-то обучиться самому. Обращайтесь в органы образования по месту жительства. Не откладывайте этот вопрос на потом, чем раньше специалисты будут заниматься с вашим ребёнком, учитывая его отклонения в развитии, тем лучше.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14. Не забывайте о себе. </a:t>
            </a:r>
            <a:endParaRPr lang="ru-RU" dirty="0" smtClean="0"/>
          </a:p>
          <a:p>
            <a:r>
              <a:rPr lang="ru-RU" dirty="0" smtClean="0"/>
              <a:t>Уделяйте </a:t>
            </a:r>
            <a:r>
              <a:rPr lang="ru-RU" dirty="0" smtClean="0"/>
              <a:t>время своему отдыху, здоровью, внешнему виду. Понятно, что воспитывать детей с особыми потребностями несколько сложнее. Но, несмотря на то, что забота и уход за ребёнком отнимает почти всё время, постарайтесь всё же устраивать себе передышки. Необходимо хотя бы несколько часов в неделю проводить вне дома: это может быть встреча с друзьями, салон красоты, фитнес-клуб, поход в кино или просто прогулка с мужем. Имея личное время, вы будете положительно настроены, и жить станет веселее и радостнее.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15. Избегайте жалости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Жалость к самому себе, жалость со стороны других людей или жалость к ребёнку делает нас беспомощными. Сопереживание — способность разделять чувства другого человека  —  эмоция, которая делает нас лучше.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/>
              <a:t>16. Не </a:t>
            </a:r>
            <a:r>
              <a:rPr lang="ru-RU" sz="3500" dirty="0" smtClean="0"/>
              <a:t>осуждайте.</a:t>
            </a:r>
          </a:p>
          <a:p>
            <a:r>
              <a:rPr lang="ru-RU" sz="3500" dirty="0" smtClean="0"/>
              <a:t>Особые </a:t>
            </a:r>
            <a:r>
              <a:rPr lang="ru-RU" sz="3500" dirty="0" smtClean="0"/>
              <a:t>родители осуждают окружающих людей за их негативную реакцию по отношению к им самим или их детям. Не следует обижаться на людей, которые не способны реагировать хотя бы просто тактично. А тем более расстраиваться и огорчаться из-за них. Они через 10 минут поговорят и забудут про вас, а у вас испортится настроение на несколько часов.</a:t>
            </a:r>
            <a:br>
              <a:rPr lang="ru-RU" sz="3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/>
          <a:lstStyle/>
          <a:p>
            <a:r>
              <a:rPr lang="ru-RU" sz="3600" dirty="0" smtClean="0"/>
              <a:t>17. По возможности выполняйте обычные ежедневные дела. Есть хорошее правило: «Когда возникает проблема, и ты не знаешь что делать, делай то, что бы ты стал делать в любом случае».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известно, родитель рождается вместе с ребёнком, как ребёнок учится всему в этом мире, так и родитель  учится своей новой роли. Но если ребенок имеет особые потребности в своём развитии, то и родителю следует получить особые знания.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ru-RU" dirty="0" smtClean="0"/>
              <a:t>Недавно я посетила семинар «Школа особых родителей». Его проводили педагог коррекционного детского сада и семейный психолог нашего педагогического университета. Было бы здорово, если подобные бесплатные семинары устраивали в каждом городе, это хорошая помощь и поддержка родителям. Я постаралась выделить из услышанного и сформулировать первые рекомендации, на которые стоит обратить внимание родителям детей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Попытайтесь найти родителей других детей инвалидов. </a:t>
            </a:r>
            <a:endParaRPr lang="ru-RU" dirty="0" smtClean="0"/>
          </a:p>
          <a:p>
            <a:r>
              <a:rPr lang="ru-RU" dirty="0" smtClean="0"/>
              <a:t>Опыт </a:t>
            </a:r>
            <a:r>
              <a:rPr lang="ru-RU" dirty="0" smtClean="0"/>
              <a:t>другой семьи позволит вам научиться жить по новым правилам.  Вы поймёте, что не одиноки, что жизнь продолжается, и научитесь справляться со всеми сложностями своего </a:t>
            </a:r>
            <a:r>
              <a:rPr lang="ru-RU" dirty="0" smtClean="0"/>
              <a:t>положения.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Держите в курсе проблем ребёнка ваших близких.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скрывайте от них свои чувства, не замыкайтесь на проблемах больного ребёнка. Если вы скроете  что-то сейчас, потом вам будет уже сложнее об этом говорить.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/>
          <a:lstStyle/>
          <a:p>
            <a:r>
              <a:rPr lang="ru-RU" dirty="0" smtClean="0"/>
              <a:t>3. Живите сегодняшним днём. Страх перед будущим может парализовать, особенно в первое время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Не сравнивайте своего ребёнка с чужими детьми, сравнивайте успехи ребёнка сегодня со вчерашними.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5. Ищите и изучайте информацию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 стесняйтесь спрашивать у докторов, других специалистов и, возможно, других родителей непонятные вам термины и слова. Старайтесь найти соответствующую литературу. Не бойтесь задавать вопросы, поскольку, задавая их, вы учитесь лучше понимать то, что касается вашего ребёнка, часто  получается, что мама может заметить и сделать больше, чем специалист. Записывайте вопросы, возникающие в ходе разговора при встрече с врачами, педагогами. Заведите дневник, куда будете заносить всю информацию о состоянии вашего ребёнка. Просите у специалистов копии всей документации, касающейся ребёнка.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ru-RU" dirty="0" smtClean="0"/>
              <a:t>6. Не будьте робкими и </a:t>
            </a:r>
            <a:r>
              <a:rPr lang="ru-RU" dirty="0" smtClean="0"/>
              <a:t>застенчивыми.</a:t>
            </a:r>
          </a:p>
          <a:p>
            <a:r>
              <a:rPr lang="ru-RU" dirty="0" smtClean="0"/>
              <a:t>Часто </a:t>
            </a:r>
            <a:r>
              <a:rPr lang="ru-RU" dirty="0" smtClean="0"/>
              <a:t>родители чувствуют себя неловко в присутствии врачей и педагогов. Не следует робеть перед профессионалами, занимающимися вашим ребёнком. Вам не нужно извиняться за то, что вы хотите знать что происходит. Не думайте о том, что вы можете казаться навязчивыми. Это  ваш ребёнок, и кроме вас никто не может за него постоять.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7</a:t>
            </a:r>
            <a:r>
              <a:rPr lang="ru-RU" dirty="0" smtClean="0"/>
              <a:t>. Всегда помните, что развитие вашего ребёнка может отличаться от развития других детей, но это не делает его менее ценным, менее важным и менее нуждающимся в вашей любви и заботе. ЛЮБИТЕ ВАШЕГО РЕБЁНКА И ЧАЩЕ ПОКАЗЫВАЙТЕ ЕМУ ЭТО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8. Не бойтесь проявлять чувства.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Многие </a:t>
            </a:r>
            <a:r>
              <a:rPr lang="ru-RU" dirty="0" smtClean="0"/>
              <a:t>родители, особенно отцы, подавляют свои эмоции, так как считают, что показывать свои страдания — это проявление слабости. Но проявление чувств ничуть не уменьшает силы духа.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65008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9. Научитесь справляться со своей злостью, да, именно с ней. </a:t>
            </a:r>
            <a:endParaRPr lang="ru-RU" dirty="0" smtClean="0"/>
          </a:p>
          <a:p>
            <a:r>
              <a:rPr lang="ru-RU" dirty="0" smtClean="0"/>
              <a:t>Такие </a:t>
            </a:r>
            <a:r>
              <a:rPr lang="ru-RU" dirty="0" smtClean="0"/>
              <a:t>чувства часто возникают, когда родители узнают, что у их ребёнка серьёзные проблемы со здоровьем, многие винят врачей, Бога, себя и всех вокруг. Но постарайтесь понять, что негативные эмоции делают вас слабее. С ними необходимо справиться. Жизнь лучше и легче, когда чувства и эмоции позитивны. Вы лучше справитесь с ситуацией и подготовите ребёнка ко всему, что ждёт его в жизни, ведь  дети могут перенимать  отношение к миру вокруг от родителей, подражая им, если горькие чувства отступят перед вашей энергией и инициативой.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578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Рекомендации родителям, воспитывающим детей с ограниченными возможностями здоровья, к которым необходимо прислушаться  (…и стать немного счастливее)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родителям, воспитывающим детей с ограниченными возможностями здоровья, к которым необходимо прислушаться  (…и стать немного счастливее)  </dc:title>
  <dc:creator>Irulya</dc:creator>
  <cp:lastModifiedBy>Irulya</cp:lastModifiedBy>
  <cp:revision>3</cp:revision>
  <dcterms:created xsi:type="dcterms:W3CDTF">2017-12-19T12:42:59Z</dcterms:created>
  <dcterms:modified xsi:type="dcterms:W3CDTF">2017-12-19T13:01:48Z</dcterms:modified>
</cp:coreProperties>
</file>